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95A"/>
    <a:srgbClr val="48FF1C"/>
    <a:srgbClr val="FFE697"/>
    <a:srgbClr val="FFB323"/>
    <a:srgbClr val="E4A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58" autoAdjust="0"/>
  </p:normalViewPr>
  <p:slideViewPr>
    <p:cSldViewPr snapToGrid="0" snapToObjects="1">
      <p:cViewPr>
        <p:scale>
          <a:sx n="81" d="100"/>
          <a:sy n="81" d="100"/>
        </p:scale>
        <p:origin x="-1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40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25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5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9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6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79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935-E44A-A042-9970-76371C2C1361}" type="datetimeFigureOut">
              <a:rPr lang="es-ES" smtClean="0"/>
              <a:t>16/4/16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04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/>
          <p:cNvGrpSpPr/>
          <p:nvPr/>
        </p:nvGrpSpPr>
        <p:grpSpPr>
          <a:xfrm>
            <a:off x="216702" y="433231"/>
            <a:ext cx="2486551" cy="5819731"/>
            <a:chOff x="216702" y="433231"/>
            <a:chExt cx="2486551" cy="5819731"/>
          </a:xfrm>
        </p:grpSpPr>
        <p:grpSp>
          <p:nvGrpSpPr>
            <p:cNvPr id="36" name="Agrupar 35"/>
            <p:cNvGrpSpPr/>
            <p:nvPr/>
          </p:nvGrpSpPr>
          <p:grpSpPr>
            <a:xfrm>
              <a:off x="216702" y="433231"/>
              <a:ext cx="1586794" cy="3952360"/>
              <a:chOff x="216702" y="433231"/>
              <a:chExt cx="1586794" cy="3952360"/>
            </a:xfrm>
          </p:grpSpPr>
          <p:cxnSp>
            <p:nvCxnSpPr>
              <p:cNvPr id="214" name="Conector angular 213"/>
              <p:cNvCxnSpPr/>
              <p:nvPr/>
            </p:nvCxnSpPr>
            <p:spPr>
              <a:xfrm rot="16200000" flipH="1">
                <a:off x="-584921" y="1997173"/>
                <a:ext cx="3551172" cy="122566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Nube 191"/>
              <p:cNvSpPr/>
              <p:nvPr/>
            </p:nvSpPr>
            <p:spPr>
              <a:xfrm>
                <a:off x="216702" y="433231"/>
                <a:ext cx="1427814" cy="1051414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</a:rPr>
                  <a:t>SIR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223" y="5633932"/>
              <a:ext cx="619030" cy="619030"/>
            </a:xfrm>
            <a:prstGeom prst="rect">
              <a:avLst/>
            </a:prstGeom>
          </p:spPr>
        </p:pic>
      </p:grpSp>
      <p:sp>
        <p:nvSpPr>
          <p:cNvPr id="188" name="CuadroTexto 187"/>
          <p:cNvSpPr txBox="1"/>
          <p:nvPr/>
        </p:nvSpPr>
        <p:spPr>
          <a:xfrm>
            <a:off x="471994" y="132682"/>
            <a:ext cx="82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ESQUEMA DE INTEGRACION CON REGISTRO GEISER</a:t>
            </a:r>
          </a:p>
          <a:p>
            <a:pPr algn="ctr"/>
            <a:r>
              <a:rPr lang="es-ES" dirty="0" smtClean="0"/>
              <a:t>(</a:t>
            </a:r>
            <a:r>
              <a:rPr lang="es-ES" dirty="0"/>
              <a:t>E</a:t>
            </a:r>
            <a:r>
              <a:rPr lang="es-ES" dirty="0" smtClean="0"/>
              <a:t>nero – Julio de 2016)</a:t>
            </a:r>
            <a:endParaRPr lang="es-ES" dirty="0"/>
          </a:p>
        </p:txBody>
      </p:sp>
      <p:grpSp>
        <p:nvGrpSpPr>
          <p:cNvPr id="59" name="Agrupar 58"/>
          <p:cNvGrpSpPr/>
          <p:nvPr/>
        </p:nvGrpSpPr>
        <p:grpSpPr>
          <a:xfrm>
            <a:off x="1473015" y="1123495"/>
            <a:ext cx="6989240" cy="5274572"/>
            <a:chOff x="1473015" y="1123495"/>
            <a:chExt cx="6989240" cy="5274572"/>
          </a:xfrm>
        </p:grpSpPr>
        <p:grpSp>
          <p:nvGrpSpPr>
            <p:cNvPr id="48" name="Agrupar 47"/>
            <p:cNvGrpSpPr/>
            <p:nvPr/>
          </p:nvGrpSpPr>
          <p:grpSpPr>
            <a:xfrm>
              <a:off x="1473015" y="1123495"/>
              <a:ext cx="680037" cy="1905739"/>
              <a:chOff x="1473015" y="1123495"/>
              <a:chExt cx="680037" cy="1905739"/>
            </a:xfrm>
          </p:grpSpPr>
          <p:cxnSp>
            <p:nvCxnSpPr>
              <p:cNvPr id="148" name="Conector angular 147"/>
              <p:cNvCxnSpPr>
                <a:endCxn id="40" idx="0"/>
              </p:cNvCxnSpPr>
              <p:nvPr/>
            </p:nvCxnSpPr>
            <p:spPr>
              <a:xfrm rot="16200000" flipH="1">
                <a:off x="1601940" y="2164376"/>
                <a:ext cx="426972" cy="4785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445" y="2380255"/>
                <a:ext cx="554747" cy="648979"/>
              </a:xfrm>
              <a:prstGeom prst="rect">
                <a:avLst/>
              </a:prstGeom>
            </p:spPr>
          </p:pic>
          <p:pic>
            <p:nvPicPr>
              <p:cNvPr id="82" name="Imagen 8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015" y="1123495"/>
                <a:ext cx="680037" cy="829788"/>
              </a:xfrm>
              <a:prstGeom prst="rect">
                <a:avLst/>
              </a:prstGeom>
            </p:spPr>
          </p:pic>
        </p:grpSp>
        <p:grpSp>
          <p:nvGrpSpPr>
            <p:cNvPr id="51" name="Agrupar 50"/>
            <p:cNvGrpSpPr/>
            <p:nvPr/>
          </p:nvGrpSpPr>
          <p:grpSpPr>
            <a:xfrm>
              <a:off x="2845959" y="4271900"/>
              <a:ext cx="5616296" cy="2126167"/>
              <a:chOff x="2845959" y="4271900"/>
              <a:chExt cx="5616296" cy="2126167"/>
            </a:xfrm>
          </p:grpSpPr>
          <p:grpSp>
            <p:nvGrpSpPr>
              <p:cNvPr id="24" name="Agrupar 23"/>
              <p:cNvGrpSpPr/>
              <p:nvPr/>
            </p:nvGrpSpPr>
            <p:grpSpPr>
              <a:xfrm>
                <a:off x="6888889" y="4271900"/>
                <a:ext cx="1573366" cy="575277"/>
                <a:chOff x="6936675" y="4901459"/>
                <a:chExt cx="1573366" cy="575277"/>
              </a:xfrm>
            </p:grpSpPr>
            <p:pic>
              <p:nvPicPr>
                <p:cNvPr id="139" name="Imagen 13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36675" y="4901459"/>
                  <a:ext cx="786683" cy="575277"/>
                </a:xfrm>
                <a:prstGeom prst="rect">
                  <a:avLst/>
                </a:prstGeom>
              </p:spPr>
            </p:pic>
            <p:pic>
              <p:nvPicPr>
                <p:cNvPr id="155" name="Imagen 15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3358" y="4901459"/>
                  <a:ext cx="786683" cy="575277"/>
                </a:xfrm>
                <a:prstGeom prst="rect">
                  <a:avLst/>
                </a:prstGeom>
              </p:spPr>
            </p:pic>
          </p:grpSp>
          <p:pic>
            <p:nvPicPr>
              <p:cNvPr id="161" name="Imagen 1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959" y="5648781"/>
                <a:ext cx="786683" cy="575277"/>
              </a:xfrm>
              <a:prstGeom prst="rect">
                <a:avLst/>
              </a:prstGeom>
            </p:spPr>
          </p:pic>
          <p:grpSp>
            <p:nvGrpSpPr>
              <p:cNvPr id="254" name="Agrupar 253"/>
              <p:cNvGrpSpPr/>
              <p:nvPr/>
            </p:nvGrpSpPr>
            <p:grpSpPr>
              <a:xfrm>
                <a:off x="3707139" y="4808395"/>
                <a:ext cx="4412739" cy="1589672"/>
                <a:chOff x="3707139" y="4963074"/>
                <a:chExt cx="4412739" cy="1589672"/>
              </a:xfrm>
            </p:grpSpPr>
            <p:pic>
              <p:nvPicPr>
                <p:cNvPr id="228" name="Imagen 2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6839" y="5759707"/>
                  <a:ext cx="793039" cy="793039"/>
                </a:xfrm>
                <a:prstGeom prst="rect">
                  <a:avLst/>
                </a:prstGeom>
              </p:spPr>
            </p:pic>
            <p:cxnSp>
              <p:nvCxnSpPr>
                <p:cNvPr id="230" name="Conector recto de flecha 229"/>
                <p:cNvCxnSpPr/>
                <p:nvPr/>
              </p:nvCxnSpPr>
              <p:spPr>
                <a:xfrm flipH="1">
                  <a:off x="3707139" y="6156226"/>
                  <a:ext cx="3440363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Conector recto de flecha 238"/>
                <p:cNvCxnSpPr/>
                <p:nvPr/>
              </p:nvCxnSpPr>
              <p:spPr>
                <a:xfrm flipH="1" flipV="1">
                  <a:off x="7723358" y="4963074"/>
                  <a:ext cx="2" cy="83733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3" name="Agrupar 242"/>
          <p:cNvGrpSpPr/>
          <p:nvPr/>
        </p:nvGrpSpPr>
        <p:grpSpPr>
          <a:xfrm>
            <a:off x="2963174" y="1234448"/>
            <a:ext cx="3299678" cy="1856489"/>
            <a:chOff x="2963174" y="1234448"/>
            <a:chExt cx="3299678" cy="1856489"/>
          </a:xfrm>
        </p:grpSpPr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3174" y="1234448"/>
              <a:ext cx="1173394" cy="684480"/>
            </a:xfrm>
            <a:prstGeom prst="rect">
              <a:avLst/>
            </a:prstGeom>
          </p:spPr>
        </p:pic>
        <p:sp>
          <p:nvSpPr>
            <p:cNvPr id="45" name="Rectángulo 44"/>
            <p:cNvSpPr/>
            <p:nvPr/>
          </p:nvSpPr>
          <p:spPr>
            <a:xfrm>
              <a:off x="3722852" y="2237501"/>
              <a:ext cx="2540000" cy="479910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REGTEL UNIZAR</a:t>
              </a:r>
              <a:endParaRPr lang="es-ES" sz="1200" dirty="0"/>
            </a:p>
          </p:txBody>
        </p:sp>
        <p:cxnSp>
          <p:nvCxnSpPr>
            <p:cNvPr id="142" name="Conector angular 141"/>
            <p:cNvCxnSpPr>
              <a:stCxn id="45" idx="0"/>
              <a:endCxn id="140" idx="3"/>
            </p:cNvCxnSpPr>
            <p:nvPr/>
          </p:nvCxnSpPr>
          <p:spPr>
            <a:xfrm rot="16200000" flipV="1">
              <a:off x="4234304" y="1478953"/>
              <a:ext cx="660813" cy="856284"/>
            </a:xfrm>
            <a:prstGeom prst="bentConnector2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angular 144"/>
            <p:cNvCxnSpPr>
              <a:stCxn id="140" idx="2"/>
              <a:endCxn id="45" idx="1"/>
            </p:cNvCxnSpPr>
            <p:nvPr/>
          </p:nvCxnSpPr>
          <p:spPr>
            <a:xfrm rot="16200000" flipH="1">
              <a:off x="3357097" y="2111701"/>
              <a:ext cx="558528" cy="172981"/>
            </a:xfrm>
            <a:prstGeom prst="bentConnector2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ector recto de flecha 241"/>
            <p:cNvCxnSpPr>
              <a:stCxn id="45" idx="2"/>
              <a:endCxn id="43" idx="0"/>
            </p:cNvCxnSpPr>
            <p:nvPr/>
          </p:nvCxnSpPr>
          <p:spPr>
            <a:xfrm flipH="1">
              <a:off x="4992851" y="2717411"/>
              <a:ext cx="1" cy="3735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r 55"/>
          <p:cNvGrpSpPr/>
          <p:nvPr/>
        </p:nvGrpSpPr>
        <p:grpSpPr>
          <a:xfrm>
            <a:off x="1836544" y="2980388"/>
            <a:ext cx="6619061" cy="3357823"/>
            <a:chOff x="1836544" y="2980388"/>
            <a:chExt cx="6619061" cy="3357823"/>
          </a:xfrm>
        </p:grpSpPr>
        <p:grpSp>
          <p:nvGrpSpPr>
            <p:cNvPr id="35" name="Agrupar 34"/>
            <p:cNvGrpSpPr/>
            <p:nvPr/>
          </p:nvGrpSpPr>
          <p:grpSpPr>
            <a:xfrm>
              <a:off x="6262851" y="2980388"/>
              <a:ext cx="2192754" cy="1291512"/>
              <a:chOff x="6262851" y="2980388"/>
              <a:chExt cx="2192754" cy="1291512"/>
            </a:xfrm>
          </p:grpSpPr>
          <p:sp>
            <p:nvSpPr>
              <p:cNvPr id="133" name="Rectángulo 132"/>
              <p:cNvSpPr/>
              <p:nvPr/>
            </p:nvSpPr>
            <p:spPr>
              <a:xfrm>
                <a:off x="6895539" y="2980388"/>
                <a:ext cx="1560066" cy="47991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HERALDO UNIZAR</a:t>
                </a:r>
                <a:endParaRPr lang="es-ES" sz="1200" dirty="0"/>
              </a:p>
            </p:txBody>
          </p:sp>
          <p:cxnSp>
            <p:nvCxnSpPr>
              <p:cNvPr id="245" name="Conector recto de flecha 244"/>
              <p:cNvCxnSpPr>
                <a:stCxn id="133" idx="1"/>
                <a:endCxn id="43" idx="3"/>
              </p:cNvCxnSpPr>
              <p:nvPr/>
            </p:nvCxnSpPr>
            <p:spPr>
              <a:xfrm flipH="1" flipV="1">
                <a:off x="6262851" y="3209376"/>
                <a:ext cx="632688" cy="1096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ector recto de flecha 109"/>
              <p:cNvCxnSpPr/>
              <p:nvPr/>
            </p:nvCxnSpPr>
            <p:spPr>
              <a:xfrm flipV="1">
                <a:off x="7675572" y="3526132"/>
                <a:ext cx="0" cy="74576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Multiplicación 54"/>
            <p:cNvSpPr/>
            <p:nvPr/>
          </p:nvSpPr>
          <p:spPr>
            <a:xfrm>
              <a:off x="1836544" y="5511638"/>
              <a:ext cx="1009415" cy="82657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2439416" y="2406013"/>
            <a:ext cx="5717501" cy="4008820"/>
            <a:chOff x="2439416" y="2406013"/>
            <a:chExt cx="5717501" cy="400882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9416" y="2406013"/>
              <a:ext cx="623221" cy="623221"/>
            </a:xfrm>
            <a:prstGeom prst="rect">
              <a:avLst/>
            </a:prstGeom>
          </p:spPr>
        </p:pic>
        <p:sp>
          <p:nvSpPr>
            <p:cNvPr id="134" name="Multiplicación 133"/>
            <p:cNvSpPr/>
            <p:nvPr/>
          </p:nvSpPr>
          <p:spPr>
            <a:xfrm>
              <a:off x="7147502" y="5588260"/>
              <a:ext cx="1009415" cy="826573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2" name="Agrupar 61"/>
          <p:cNvGrpSpPr/>
          <p:nvPr/>
        </p:nvGrpSpPr>
        <p:grpSpPr>
          <a:xfrm>
            <a:off x="1182851" y="3090937"/>
            <a:ext cx="5080000" cy="2322021"/>
            <a:chOff x="1182851" y="3090937"/>
            <a:chExt cx="5080000" cy="2322021"/>
          </a:xfrm>
        </p:grpSpPr>
        <p:grpSp>
          <p:nvGrpSpPr>
            <p:cNvPr id="57" name="Agrupar 56"/>
            <p:cNvGrpSpPr/>
            <p:nvPr/>
          </p:nvGrpSpPr>
          <p:grpSpPr>
            <a:xfrm>
              <a:off x="1182851" y="3090937"/>
              <a:ext cx="5080000" cy="2322021"/>
              <a:chOff x="1182851" y="3090937"/>
              <a:chExt cx="5080000" cy="2322021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3722851" y="3090937"/>
                <a:ext cx="2540000" cy="236878"/>
              </a:xfrm>
              <a:prstGeom prst="rect">
                <a:avLst/>
              </a:prstGeom>
              <a:solidFill>
                <a:srgbClr val="FFE69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RGECO Web </a:t>
                </a:r>
                <a:r>
                  <a:rPr lang="es-ES" sz="1200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Services</a:t>
                </a:r>
                <a:endParaRPr lang="es-ES" sz="12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4" name="Agrupar 53"/>
              <p:cNvGrpSpPr/>
              <p:nvPr/>
            </p:nvGrpSpPr>
            <p:grpSpPr>
              <a:xfrm>
                <a:off x="1182851" y="3090937"/>
                <a:ext cx="5080000" cy="2322021"/>
                <a:chOff x="1182851" y="3090937"/>
                <a:chExt cx="5080000" cy="2322021"/>
              </a:xfrm>
            </p:grpSpPr>
            <p:grpSp>
              <p:nvGrpSpPr>
                <p:cNvPr id="50" name="Agrupar 49"/>
                <p:cNvGrpSpPr/>
                <p:nvPr/>
              </p:nvGrpSpPr>
              <p:grpSpPr>
                <a:xfrm>
                  <a:off x="1182851" y="3090937"/>
                  <a:ext cx="5080000" cy="2322021"/>
                  <a:chOff x="1182851" y="3090937"/>
                  <a:chExt cx="5080000" cy="2322021"/>
                </a:xfrm>
              </p:grpSpPr>
              <p:sp>
                <p:nvSpPr>
                  <p:cNvPr id="37" name="Rectángulo 36"/>
                  <p:cNvSpPr/>
                  <p:nvPr/>
                </p:nvSpPr>
                <p:spPr>
                  <a:xfrm>
                    <a:off x="1182851" y="3384722"/>
                    <a:ext cx="5080000" cy="2028236"/>
                  </a:xfrm>
                  <a:prstGeom prst="rect">
                    <a:avLst/>
                  </a:prstGeom>
                  <a:gradFill>
                    <a:gsLst>
                      <a:gs pos="0">
                        <a:srgbClr val="FFB323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ctángulo 37"/>
                  <p:cNvSpPr/>
                  <p:nvPr/>
                </p:nvSpPr>
                <p:spPr>
                  <a:xfrm>
                    <a:off x="1182852" y="3090937"/>
                    <a:ext cx="2464175" cy="236924"/>
                  </a:xfrm>
                  <a:prstGeom prst="rect">
                    <a:avLst/>
                  </a:prstGeom>
                  <a:solidFill>
                    <a:srgbClr val="FFB3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1200" dirty="0" smtClean="0"/>
                      <a:t>GEISER WEB       </a:t>
                    </a:r>
                    <a:endParaRPr lang="es-ES" sz="1200" dirty="0"/>
                  </a:p>
                </p:txBody>
              </p:sp>
            </p:grpSp>
            <p:sp>
              <p:nvSpPr>
                <p:cNvPr id="4" name="Rectángulo 3"/>
                <p:cNvSpPr/>
                <p:nvPr/>
              </p:nvSpPr>
              <p:spPr>
                <a:xfrm>
                  <a:off x="1460148" y="3534855"/>
                  <a:ext cx="1326933" cy="52916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OFICINA</a:t>
                  </a:r>
                </a:p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 Registro General</a:t>
                  </a:r>
                  <a:endParaRPr lang="es-E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4713484" y="3526131"/>
                  <a:ext cx="1335662" cy="52916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50" dirty="0" smtClean="0">
                      <a:solidFill>
                        <a:schemeClr val="tx1"/>
                      </a:solidFill>
                    </a:rPr>
                    <a:t>OFICINA</a:t>
                  </a:r>
                </a:p>
                <a:p>
                  <a:pPr algn="ctr"/>
                  <a:r>
                    <a:rPr lang="es-ES" sz="1050" dirty="0" smtClean="0">
                      <a:solidFill>
                        <a:schemeClr val="tx1"/>
                      </a:solidFill>
                    </a:rPr>
                    <a:t> Registro Electrónico</a:t>
                  </a:r>
                  <a:endParaRPr lang="es-E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ángulo 6"/>
                <p:cNvSpPr/>
                <p:nvPr/>
              </p:nvSpPr>
              <p:spPr>
                <a:xfrm>
                  <a:off x="1648022" y="4602947"/>
                  <a:ext cx="937581" cy="360127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ORGANO 1</a:t>
                  </a:r>
                </a:p>
              </p:txBody>
            </p:sp>
            <p:sp>
              <p:nvSpPr>
                <p:cNvPr id="8" name="Rectángulo 7"/>
                <p:cNvSpPr/>
                <p:nvPr/>
              </p:nvSpPr>
              <p:spPr>
                <a:xfrm>
                  <a:off x="2703253" y="4602947"/>
                  <a:ext cx="937581" cy="360127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ORGANO 2</a:t>
                  </a:r>
                </a:p>
              </p:txBody>
            </p:sp>
            <p:sp>
              <p:nvSpPr>
                <p:cNvPr id="9" name="Rectángulo 8"/>
                <p:cNvSpPr/>
                <p:nvPr/>
              </p:nvSpPr>
              <p:spPr>
                <a:xfrm>
                  <a:off x="3758484" y="4602947"/>
                  <a:ext cx="937581" cy="360127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ORGANO 3</a:t>
                  </a:r>
                </a:p>
              </p:txBody>
            </p:sp>
            <p:sp>
              <p:nvSpPr>
                <p:cNvPr id="10" name="Rectángulo 9"/>
                <p:cNvSpPr/>
                <p:nvPr/>
              </p:nvSpPr>
              <p:spPr>
                <a:xfrm>
                  <a:off x="4813715" y="4602947"/>
                  <a:ext cx="937581" cy="360127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ORGANO …</a:t>
                  </a:r>
                </a:p>
              </p:txBody>
            </p:sp>
            <p:cxnSp>
              <p:nvCxnSpPr>
                <p:cNvPr id="12" name="Conector angular 11"/>
                <p:cNvCxnSpPr>
                  <a:stCxn id="4" idx="2"/>
                  <a:endCxn id="7" idx="0"/>
                </p:cNvCxnSpPr>
                <p:nvPr/>
              </p:nvCxnSpPr>
              <p:spPr>
                <a:xfrm rot="5400000">
                  <a:off x="1850752" y="4330083"/>
                  <a:ext cx="538925" cy="6802"/>
                </a:xfrm>
                <a:prstGeom prst="bentConnector3">
                  <a:avLst/>
                </a:prstGeom>
                <a:ln w="12700" cmpd="sng"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angular 12"/>
                <p:cNvCxnSpPr>
                  <a:stCxn id="4" idx="2"/>
                  <a:endCxn id="8" idx="0"/>
                </p:cNvCxnSpPr>
                <p:nvPr/>
              </p:nvCxnSpPr>
              <p:spPr>
                <a:xfrm rot="16200000" flipH="1">
                  <a:off x="2378367" y="3809269"/>
                  <a:ext cx="538925" cy="1048429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angular 15"/>
                <p:cNvCxnSpPr>
                  <a:stCxn id="4" idx="2"/>
                  <a:endCxn id="9" idx="0"/>
                </p:cNvCxnSpPr>
                <p:nvPr/>
              </p:nvCxnSpPr>
              <p:spPr>
                <a:xfrm rot="16200000" flipH="1">
                  <a:off x="2905983" y="3281654"/>
                  <a:ext cx="538925" cy="2103660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angular 27"/>
                <p:cNvCxnSpPr>
                  <a:stCxn id="5" idx="2"/>
                  <a:endCxn id="7" idx="0"/>
                </p:cNvCxnSpPr>
                <p:nvPr/>
              </p:nvCxnSpPr>
              <p:spPr>
                <a:xfrm rot="5400000">
                  <a:off x="3475240" y="2696871"/>
                  <a:ext cx="547649" cy="3264502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angular 30"/>
                <p:cNvCxnSpPr>
                  <a:stCxn id="5" idx="2"/>
                  <a:endCxn id="9" idx="0"/>
                </p:cNvCxnSpPr>
                <p:nvPr/>
              </p:nvCxnSpPr>
              <p:spPr>
                <a:xfrm rot="5400000">
                  <a:off x="4530471" y="3752102"/>
                  <a:ext cx="547649" cy="1154040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rgbClr val="FF0000"/>
                  </a:solidFill>
                  <a:prstDash val="solid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angular 33"/>
                <p:cNvCxnSpPr>
                  <a:stCxn id="5" idx="2"/>
                  <a:endCxn id="10" idx="0"/>
                </p:cNvCxnSpPr>
                <p:nvPr/>
              </p:nvCxnSpPr>
              <p:spPr>
                <a:xfrm rot="5400000">
                  <a:off x="5058087" y="4279718"/>
                  <a:ext cx="547649" cy="98809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rgbClr val="FF0000"/>
                  </a:solidFill>
                  <a:prstDash val="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angular 110"/>
                <p:cNvCxnSpPr>
                  <a:endCxn id="7" idx="2"/>
                </p:cNvCxnSpPr>
                <p:nvPr/>
              </p:nvCxnSpPr>
              <p:spPr>
                <a:xfrm rot="10800000">
                  <a:off x="2116813" y="4963075"/>
                  <a:ext cx="3880914" cy="265077"/>
                </a:xfrm>
                <a:prstGeom prst="bentConnector2">
                  <a:avLst/>
                </a:prstGeom>
                <a:ln w="12700" cmpd="sng">
                  <a:solidFill>
                    <a:srgbClr val="008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ector angular 113"/>
                <p:cNvCxnSpPr>
                  <a:endCxn id="8" idx="2"/>
                </p:cNvCxnSpPr>
                <p:nvPr/>
              </p:nvCxnSpPr>
              <p:spPr>
                <a:xfrm rot="10800000">
                  <a:off x="3172045" y="4963075"/>
                  <a:ext cx="2825683" cy="265077"/>
                </a:xfrm>
                <a:prstGeom prst="bentConnector2">
                  <a:avLst/>
                </a:prstGeom>
                <a:ln w="12700" cmpd="sng">
                  <a:solidFill>
                    <a:srgbClr val="008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ector angular 116"/>
                <p:cNvCxnSpPr>
                  <a:endCxn id="9" idx="2"/>
                </p:cNvCxnSpPr>
                <p:nvPr/>
              </p:nvCxnSpPr>
              <p:spPr>
                <a:xfrm rot="10800000">
                  <a:off x="4227275" y="4963075"/>
                  <a:ext cx="1770452" cy="265077"/>
                </a:xfrm>
                <a:prstGeom prst="bentConnector2">
                  <a:avLst/>
                </a:prstGeom>
                <a:ln w="12700" cmpd="sng">
                  <a:solidFill>
                    <a:srgbClr val="008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ector angular 119"/>
                <p:cNvCxnSpPr>
                  <a:endCxn id="10" idx="2"/>
                </p:cNvCxnSpPr>
                <p:nvPr/>
              </p:nvCxnSpPr>
              <p:spPr>
                <a:xfrm rot="10800000">
                  <a:off x="5282507" y="4963075"/>
                  <a:ext cx="715221" cy="265077"/>
                </a:xfrm>
                <a:prstGeom prst="bentConnector2">
                  <a:avLst/>
                </a:prstGeom>
                <a:ln w="12700" cmpd="sng">
                  <a:solidFill>
                    <a:srgbClr val="008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angular 18"/>
                <p:cNvCxnSpPr>
                  <a:stCxn id="4" idx="2"/>
                  <a:endCxn id="10" idx="0"/>
                </p:cNvCxnSpPr>
                <p:nvPr/>
              </p:nvCxnSpPr>
              <p:spPr>
                <a:xfrm rot="16200000" flipH="1">
                  <a:off x="3433598" y="2754038"/>
                  <a:ext cx="538925" cy="3158891"/>
                </a:xfrm>
                <a:prstGeom prst="bentConnector3">
                  <a:avLst>
                    <a:gd name="adj1" fmla="val 50000"/>
                  </a:avLst>
                </a:prstGeom>
                <a:ln w="12700" cmpd="sng">
                  <a:solidFill>
                    <a:srgbClr val="FF0000"/>
                  </a:solidFill>
                  <a:prstDash val="solid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CuadroTexto 190"/>
                <p:cNvSpPr txBox="1"/>
                <p:nvPr/>
              </p:nvSpPr>
              <p:spPr>
                <a:xfrm>
                  <a:off x="5460495" y="4174828"/>
                  <a:ext cx="63350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200" dirty="0" smtClean="0"/>
                    <a:t>GEISER</a:t>
                  </a:r>
                  <a:endParaRPr lang="es-ES" sz="1200" dirty="0"/>
                </a:p>
              </p:txBody>
            </p:sp>
            <p:sp>
              <p:nvSpPr>
                <p:cNvPr id="138" name="Rectángulo 137"/>
                <p:cNvSpPr/>
                <p:nvPr/>
              </p:nvSpPr>
              <p:spPr>
                <a:xfrm>
                  <a:off x="3039246" y="3546135"/>
                  <a:ext cx="1326933" cy="52916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OFICINA</a:t>
                  </a:r>
                </a:p>
                <a:p>
                  <a:pPr algn="ctr"/>
                  <a:r>
                    <a:rPr lang="es-ES" sz="1000" dirty="0" smtClean="0">
                      <a:solidFill>
                        <a:schemeClr val="tx1"/>
                      </a:solidFill>
                    </a:rPr>
                    <a:t> Auxiliar</a:t>
                  </a:r>
                  <a:endParaRPr lang="es-ES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61" name="Conector angular 60"/>
            <p:cNvCxnSpPr>
              <a:stCxn id="138" idx="2"/>
              <a:endCxn id="8" idx="0"/>
            </p:cNvCxnSpPr>
            <p:nvPr/>
          </p:nvCxnSpPr>
          <p:spPr>
            <a:xfrm rot="5400000">
              <a:off x="3173557" y="4073790"/>
              <a:ext cx="527645" cy="530669"/>
            </a:xfrm>
            <a:prstGeom prst="bentConnector3">
              <a:avLst/>
            </a:prstGeom>
            <a:ln w="63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53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97000"/>
            <a:ext cx="8447716" cy="52199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1400" b="1" dirty="0">
                <a:solidFill>
                  <a:srgbClr val="000000"/>
                </a:solidFill>
                <a:latin typeface="Calibri" charset="0"/>
              </a:rPr>
              <a:t>Puesta en servicio de GEISER EN OFICINAS DE REGISTRO PRESENCIAL DE LA </a:t>
            </a:r>
            <a:r>
              <a:rPr lang="es-ES" sz="1400" b="1" dirty="0" smtClean="0">
                <a:solidFill>
                  <a:srgbClr val="000000"/>
                </a:solidFill>
                <a:latin typeface="Calibri" charset="0"/>
              </a:rPr>
              <a:t>UZ</a:t>
            </a:r>
            <a:endParaRPr lang="es-ES" sz="1400" b="1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Inicio en 7 Enero de 2016</a:t>
            </a: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20 oficinas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usándolo</a:t>
            </a: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100 usuarios del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ámbito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de oficinas con acceso a GEISER</a:t>
            </a:r>
          </a:p>
          <a:p>
            <a:pPr lvl="1">
              <a:lnSpc>
                <a:spcPct val="120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Mas de 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31.000 entradas y 9500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salidas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(solo rojos). No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hacemos verdes porque hace falta herramienta de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remisión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a las unidades de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tramitación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s-ES" sz="1400" b="1" dirty="0">
                <a:solidFill>
                  <a:srgbClr val="000000"/>
                </a:solidFill>
                <a:latin typeface="Calibri" charset="0"/>
              </a:rPr>
              <a:t>Intercambios </a:t>
            </a:r>
            <a:r>
              <a:rPr lang="es-ES" sz="1400" b="1" dirty="0" smtClean="0">
                <a:solidFill>
                  <a:srgbClr val="000000"/>
                </a:solidFill>
                <a:latin typeface="Calibri" charset="0"/>
              </a:rPr>
              <a:t>vía </a:t>
            </a:r>
            <a:r>
              <a:rPr lang="es-ES" sz="1400" b="1" dirty="0">
                <a:solidFill>
                  <a:srgbClr val="000000"/>
                </a:solidFill>
                <a:latin typeface="Calibri" charset="0"/>
              </a:rPr>
              <a:t>SIR en la OFICINA DE REGISTRO </a:t>
            </a:r>
            <a:r>
              <a:rPr lang="es-ES" sz="1400" b="1" dirty="0" smtClean="0">
                <a:solidFill>
                  <a:srgbClr val="000000"/>
                </a:solidFill>
                <a:latin typeface="Calibri" charset="0"/>
              </a:rPr>
              <a:t>GENERAL</a:t>
            </a:r>
            <a:endParaRPr lang="es-ES" sz="1400" b="1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Registro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General 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recibe entradas desde SIR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desde el 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7 de enero de 2016, y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envía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salidas a oficinas SIR desde el 22 de marzo de 2016. Algunos verdes y otros rojos, en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función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de la conectividad de los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órganos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o la naturaleza de la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documentación.</a:t>
            </a: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La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documentación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digital ( verdes) se imprime en la oficina de registro general y se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envía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a su destino por correo interno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200000"/>
              </a:lnSpc>
            </a:pPr>
            <a:r>
              <a:rPr lang="es-ES" sz="1400" b="1" dirty="0">
                <a:solidFill>
                  <a:srgbClr val="000000"/>
                </a:solidFill>
                <a:latin typeface="Calibri" charset="0"/>
              </a:rPr>
              <a:t>Envíos SIR desde las OFICINAS DE REGISTRO </a:t>
            </a:r>
            <a:r>
              <a:rPr lang="es-ES" sz="1400" b="1" dirty="0" smtClean="0">
                <a:solidFill>
                  <a:srgbClr val="000000"/>
                </a:solidFill>
                <a:latin typeface="Calibri" charset="0"/>
              </a:rPr>
              <a:t>AUXILIAR</a:t>
            </a:r>
            <a:endParaRPr lang="es-ES" sz="1400" b="1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Inicio en abril de 2016</a:t>
            </a:r>
          </a:p>
          <a:p>
            <a:pPr lvl="1">
              <a:lnSpc>
                <a:spcPct val="120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Envío de asientos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y documentación digitalizada con destino a organismos públicos conectados a SIR.</a:t>
            </a:r>
          </a:p>
          <a:p>
            <a:pPr lvl="1">
              <a:lnSpc>
                <a:spcPct val="120000"/>
              </a:lnSpc>
            </a:pP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Compromiso en potenciar los </a:t>
            </a:r>
            <a:r>
              <a:rPr lang="ja-JP" altLang="es-ES" sz="1400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verdes</a:t>
            </a:r>
            <a:r>
              <a:rPr lang="ja-JP" altLang="es-ES" sz="1400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 sobre los </a:t>
            </a:r>
            <a:r>
              <a:rPr lang="ja-JP" altLang="es-ES" sz="1400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rojos</a:t>
            </a:r>
            <a:r>
              <a:rPr lang="ja-JP" altLang="es-ES" sz="1400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s-ES" sz="1400" dirty="0">
                <a:solidFill>
                  <a:srgbClr val="000000"/>
                </a:solidFill>
                <a:latin typeface="Calibri" charset="0"/>
              </a:rPr>
            </a:b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20000"/>
              </a:lnSpc>
            </a:pPr>
            <a:endParaRPr lang="es-ES" sz="1400" b="1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20000"/>
              </a:lnSpc>
            </a:pPr>
            <a:endParaRPr lang="es-E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z="1800" b="1" dirty="0">
                <a:latin typeface="Calibri" charset="0"/>
              </a:rPr>
              <a:t>HITOS EN LA INTEGRACION CON REGISTRO GEISER</a:t>
            </a:r>
          </a:p>
        </p:txBody>
      </p:sp>
    </p:spTree>
    <p:extLst>
      <p:ext uri="{BB962C8B-B14F-4D97-AF65-F5344CB8AC3E}">
        <p14:creationId xmlns:p14="http://schemas.microsoft.com/office/powerpoint/2010/main" val="361625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>
                <a:latin typeface="Calibri" charset="0"/>
              </a:rPr>
              <a:t>HITOS EN LA INTEGRACION CON REGISTRO GEISER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400" b="1" dirty="0" smtClean="0">
                <a:solidFill>
                  <a:srgbClr val="000000"/>
                </a:solidFill>
                <a:latin typeface="Calibri" charset="0"/>
              </a:rPr>
              <a:t>Herramienta </a:t>
            </a:r>
            <a:r>
              <a:rPr lang="es-ES" sz="1400" b="1" dirty="0">
                <a:solidFill>
                  <a:srgbClr val="000000"/>
                </a:solidFill>
                <a:latin typeface="Calibri" charset="0"/>
              </a:rPr>
              <a:t>de registro electrónico: REGTEL </a:t>
            </a:r>
          </a:p>
          <a:p>
            <a:pPr>
              <a:lnSpc>
                <a:spcPct val="80000"/>
              </a:lnSpc>
            </a:pP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Puesta en producción abril de 2016 .</a:t>
            </a:r>
          </a:p>
          <a:p>
            <a:pPr lvl="1"/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Nueva herramienta a disposición del  ciudadano/interesado en el procedimiento, para la presentación de solicitudes dirigidas exclusivamente a la Universidad de Zaragoza.</a:t>
            </a:r>
          </a:p>
          <a:p>
            <a:pPr lvl="1"/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Acceso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con NIP y Contraseña o con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certificado digital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lvl="1"/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No es necesaria la firma del ciudadano. </a:t>
            </a: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Es la universidad quien firma la solicitud para garantizar la integridad de la información.</a:t>
            </a: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Toda la documentación recibida por este canal es digital</a:t>
            </a:r>
          </a:p>
          <a:p>
            <a:pPr lvl="1"/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Obliga a disponer de una herramienta para el envío de la documentación.</a:t>
            </a:r>
          </a:p>
          <a:p>
            <a:pPr lvl="1">
              <a:lnSpc>
                <a:spcPct val="80000"/>
              </a:lnSpc>
            </a:pPr>
            <a:endParaRPr lang="es-ES" sz="14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endParaRPr lang="es-ES" sz="14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5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>
                <a:latin typeface="Calibri" charset="0"/>
              </a:rPr>
              <a:t>HITOS EN LA INTEGRACION CON REGISTRO GEISER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8229600" cy="4986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500" b="1" dirty="0">
                <a:solidFill>
                  <a:srgbClr val="000000"/>
                </a:solidFill>
                <a:latin typeface="Calibri" charset="0"/>
              </a:rPr>
              <a:t>Herramienta para la recepción de asientos de entrada : HERALDO</a:t>
            </a:r>
          </a:p>
          <a:p>
            <a:pPr>
              <a:lnSpc>
                <a:spcPct val="80000"/>
              </a:lnSpc>
            </a:pPr>
            <a:endParaRPr lang="es-ES" sz="1500" b="1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Puesta en servicio en abril de 2016 (junto a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REGTEL)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s-ES" sz="15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Es una herramienta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para uso de las  unidades de tramitación (Órganos de Gobierno,  Servicios Administrativos, Secretarias de centro,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Departamentos, etc.)</a:t>
            </a:r>
            <a:endParaRPr lang="es-ES" sz="15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s-ES" sz="15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Las Unidades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recibirán con 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Heraldo:</a:t>
            </a:r>
            <a:br>
              <a:rPr lang="es-ES" sz="1500" dirty="0" smtClean="0">
                <a:solidFill>
                  <a:srgbClr val="000000"/>
                </a:solidFill>
                <a:latin typeface="Calibri" charset="0"/>
              </a:rPr>
            </a:br>
            <a:endParaRPr lang="es-ES" sz="1800" dirty="0" smtClean="0">
              <a:solidFill>
                <a:srgbClr val="000000"/>
              </a:solidFill>
              <a:latin typeface="Calibri" charset="0"/>
            </a:endParaRPr>
          </a:p>
          <a:p>
            <a:pPr lvl="2">
              <a:lnSpc>
                <a:spcPct val="80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la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documentación digital  que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entra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en el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Registro General: entradas vía SIR y 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entradas 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vía REGTEL</a:t>
            </a:r>
          </a:p>
          <a:p>
            <a:pPr lvl="2">
              <a:lnSpc>
                <a:spcPct val="80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la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información de los asientos 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de </a:t>
            </a:r>
            <a:r>
              <a:rPr lang="es-ES" sz="1400" dirty="0">
                <a:solidFill>
                  <a:srgbClr val="000000"/>
                </a:solidFill>
                <a:latin typeface="Calibri" charset="0"/>
              </a:rPr>
              <a:t>entrada rojos  realizados desde las oficinas de registro presencial ( general o auxiliares)</a:t>
            </a:r>
            <a:r>
              <a:rPr lang="es-ES" sz="1400" dirty="0" smtClean="0">
                <a:solidFill>
                  <a:srgbClr val="000000"/>
                </a:solidFill>
                <a:latin typeface="Calibri" charset="0"/>
              </a:rPr>
              <a:t>.</a:t>
            </a:r>
            <a:br>
              <a:rPr lang="es-ES" sz="1400" dirty="0" smtClean="0">
                <a:solidFill>
                  <a:srgbClr val="000000"/>
                </a:solidFill>
                <a:latin typeface="Calibri" charset="0"/>
              </a:rPr>
            </a:br>
            <a:endParaRPr lang="es-ES" sz="18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Heraldo permitirá a las unidades gestionar  todas sus entradas ( aceptar, rechazar, descargar) , sea cual sea el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ámbito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de origen, y  el tipo de asiento (rojos/verdes).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/>
            </a:r>
            <a:br>
              <a:rPr lang="es-ES" sz="1500" dirty="0" smtClean="0">
                <a:solidFill>
                  <a:srgbClr val="000000"/>
                </a:solidFill>
                <a:latin typeface="Calibri" charset="0"/>
              </a:rPr>
            </a:br>
            <a:endParaRPr lang="es-ES" sz="1500" dirty="0" smtClean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Ya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no se utilizaran los listados de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envío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de documentos en papel. Ahorro de papel y </a:t>
            </a:r>
            <a:r>
              <a:rPr lang="es-ES" sz="1500" dirty="0" smtClean="0">
                <a:solidFill>
                  <a:srgbClr val="000000"/>
                </a:solidFill>
                <a:latin typeface="Calibri" charset="0"/>
              </a:rPr>
              <a:t>tóner </a:t>
            </a: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importante.</a:t>
            </a:r>
          </a:p>
          <a:p>
            <a:pPr lvl="1">
              <a:lnSpc>
                <a:spcPct val="80000"/>
              </a:lnSpc>
            </a:pPr>
            <a:endParaRPr lang="es-ES" sz="1500" dirty="0">
              <a:solidFill>
                <a:srgbClr val="000000"/>
              </a:solidFill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>
                <a:solidFill>
                  <a:srgbClr val="000000"/>
                </a:solidFill>
                <a:latin typeface="Calibri" charset="0"/>
              </a:rPr>
              <a:t>El control de los asientos será compartido con las oficinas de registro y las unidades. Heraldo permite realizar un control online de los asientos recibidos favoreciendo su trazabilidad.</a:t>
            </a:r>
          </a:p>
          <a:p>
            <a:endParaRPr lang="es-ES" sz="1500" dirty="0">
              <a:solidFill>
                <a:srgbClr val="000000"/>
              </a:solidFill>
              <a:latin typeface="Calibri" charset="0"/>
            </a:endParaRPr>
          </a:p>
          <a:p>
            <a:endParaRPr lang="es-E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b="1" dirty="0">
                <a:latin typeface="Calibri" charset="0"/>
              </a:rPr>
              <a:t>HITOS EN LA INTEGRACION CON REGISTRO GEISER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397001"/>
            <a:ext cx="8229600" cy="2099620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500" b="1" dirty="0" smtClean="0">
                <a:latin typeface="Calibri" charset="0"/>
              </a:rPr>
              <a:t>De Abril a Julio</a:t>
            </a:r>
            <a:endParaRPr lang="es-ES" sz="1500" b="1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s-ES" sz="1500" b="1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latin typeface="Calibri" charset="0"/>
              </a:rPr>
              <a:t>Avanzar en la digitalización de documentación presentada en ventanilla</a:t>
            </a:r>
            <a:endParaRPr lang="es-ES" sz="1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s-ES" sz="1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latin typeface="Calibri" charset="0"/>
              </a:rPr>
              <a:t>Activar en HERALDO el módulo de Comunicaciones Internas</a:t>
            </a:r>
            <a:endParaRPr lang="es-ES" sz="1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s-ES" sz="1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s-ES" sz="1500" dirty="0" smtClean="0">
                <a:latin typeface="Calibri" charset="0"/>
              </a:rPr>
              <a:t>Desarrollar y activar en HERALDO las salidas desde las Unidades de tramitación</a:t>
            </a:r>
            <a:br>
              <a:rPr lang="es-ES" sz="1500" dirty="0" smtClean="0">
                <a:latin typeface="Calibri" charset="0"/>
              </a:rPr>
            </a:br>
            <a:endParaRPr lang="es-ES" sz="1500" dirty="0" smtClean="0">
              <a:latin typeface="Calibri" charset="0"/>
            </a:endParaRPr>
          </a:p>
          <a:p>
            <a:endParaRPr lang="es-ES" dirty="0">
              <a:latin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86" y="3739015"/>
            <a:ext cx="3788220" cy="28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44462"/>
              </p:ext>
            </p:extLst>
          </p:nvPr>
        </p:nvGraphicFramePr>
        <p:xfrm>
          <a:off x="457200" y="706440"/>
          <a:ext cx="8229601" cy="251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23"/>
                <a:gridCol w="1188717"/>
                <a:gridCol w="2582047"/>
                <a:gridCol w="1849965"/>
                <a:gridCol w="820985"/>
                <a:gridCol w="95196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COD CELULA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CIDIGO REGISTRO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TRAMITADOR</a:t>
                      </a:r>
                    </a:p>
                    <a:p>
                      <a:r>
                        <a:rPr lang="es-ES" sz="1400" dirty="0" smtClean="0"/>
                        <a:t>REG_SERVICIO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REGTEL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HERALDO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U02100096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SERVICI</a:t>
                      </a:r>
                      <a:r>
                        <a:rPr lang="es-ES" sz="1400" baseline="0" dirty="0" smtClean="0"/>
                        <a:t>O DE PAS Y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73096919K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PAS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is-IS" sz="1400" dirty="0" smtClean="0"/>
                    </a:p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SPR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G00000856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FORMACION 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SFR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FRAUDES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EFECTO DE LOS PERFILES EN HERALDO Y REGTEL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994" y="3716138"/>
            <a:ext cx="8264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Un ciudadano, usando REGTEL, desea enviar a la Sección de PAS pero no la encuentra en el listado de destinos.</a:t>
            </a:r>
            <a:br>
              <a:rPr lang="es-ES" sz="1600" b="1" i="1" dirty="0" smtClean="0"/>
            </a:br>
            <a:endParaRPr lang="es-ES" sz="1600" b="1" i="1" dirty="0" smtClean="0"/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Pondrá como destino Universidad de Zaragoza y la Oficina de Registro, viendo el contenido, derivará el asiento hacia la unidad SPS</a:t>
            </a:r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Se avisara por mail </a:t>
            </a:r>
            <a:r>
              <a:rPr lang="is-IS" sz="1600" dirty="0" smtClean="0"/>
              <a:t> a 72422050H  y a </a:t>
            </a:r>
            <a:r>
              <a:rPr lang="cs-CZ" sz="1600" dirty="0"/>
              <a:t>17868897J</a:t>
            </a:r>
            <a:r>
              <a:rPr lang="is-IS" sz="1600" dirty="0" smtClean="0"/>
              <a:t> de que existeuna nueva entrada.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 smtClean="0"/>
              <a:t>Cualquiera de ellos entrara en Heraldo, confirmara el asiento y podra acceder al contenido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 smtClean="0"/>
              <a:t>La Oficina de registro recibirá la confirmacion del asiento y el ciudadano recibirá un mail indicandole que la entrada ha sido aceptada en SPR para su tramitación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 smtClean="0"/>
              <a:t>Si se cree conveniente el destino SPS podrá ponerse en destinos destacados</a:t>
            </a:r>
            <a:endParaRPr lang="es-ES" sz="1600" dirty="0" smtClean="0"/>
          </a:p>
          <a:p>
            <a:pPr marL="285750" indent="-285750">
              <a:buFont typeface="Arial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7186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88641"/>
              </p:ext>
            </p:extLst>
          </p:nvPr>
        </p:nvGraphicFramePr>
        <p:xfrm>
          <a:off x="457200" y="706440"/>
          <a:ext cx="8229601" cy="251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23"/>
                <a:gridCol w="1188717"/>
                <a:gridCol w="2582047"/>
                <a:gridCol w="1849965"/>
                <a:gridCol w="820985"/>
                <a:gridCol w="95196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COD CELULA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CIDIGO REGISTRO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TRAMITADOR</a:t>
                      </a:r>
                    </a:p>
                    <a:p>
                      <a:r>
                        <a:rPr lang="es-ES" sz="1400" dirty="0" smtClean="0"/>
                        <a:t>REG_SERVICIO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REGTEL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HERALDO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U02100096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SERVICI</a:t>
                      </a:r>
                      <a:r>
                        <a:rPr lang="es-ES" sz="1400" baseline="0" dirty="0" smtClean="0"/>
                        <a:t>O DE PAS Y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73096919K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PAS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is-IS" sz="1400" dirty="0" smtClean="0"/>
                    </a:p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SPR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G00000856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FORMACION 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SFR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FRAUDES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EFECTO DE LOS PERFILES EN </a:t>
            </a:r>
            <a:r>
              <a:rPr lang="es-ES" dirty="0" smtClean="0"/>
              <a:t>HERALDO Y REGTEL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994" y="3716138"/>
            <a:ext cx="826490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Un ciudadano, usando REGTEL, hace un asiento con destino en la </a:t>
            </a:r>
            <a:r>
              <a:rPr lang="es-ES" sz="1600" b="1" i="1" dirty="0" err="1" smtClean="0"/>
              <a:t>Seccion</a:t>
            </a:r>
            <a:r>
              <a:rPr lang="es-ES" sz="1600" b="1" i="1" dirty="0" smtClean="0"/>
              <a:t> de Formación.</a:t>
            </a:r>
            <a:br>
              <a:rPr lang="es-ES" sz="1600" b="1" i="1" dirty="0" smtClean="0"/>
            </a:br>
            <a:endParaRPr lang="es-ES" sz="1600" b="1" i="1" dirty="0" smtClean="0"/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Pondrá como destino </a:t>
            </a:r>
            <a:r>
              <a:rPr lang="is-IS" sz="1600" dirty="0" smtClean="0"/>
              <a:t>G00000856</a:t>
            </a:r>
            <a:r>
              <a:rPr lang="es-ES" sz="1600" dirty="0"/>
              <a:t> </a:t>
            </a:r>
            <a:r>
              <a:rPr lang="es-ES" sz="1600" dirty="0" smtClean="0"/>
              <a:t>y la Oficina de Registro enviará el asiento a esta unidad.</a:t>
            </a:r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El sistema vera que no existe un tramitador con el </a:t>
            </a:r>
            <a:r>
              <a:rPr lang="es-ES_tradnl" sz="1600" dirty="0" err="1" smtClean="0"/>
              <a:t>prefil</a:t>
            </a:r>
            <a:r>
              <a:rPr lang="es-ES_tradnl" sz="1600" dirty="0" smtClean="0"/>
              <a:t> adecuado (REG_SERVICIO) en esta unidad y enviará un mail a los responsables de PEOPLE para que asignen un perfil a la persona mas adecuada.</a:t>
            </a:r>
            <a:endParaRPr lang="is-IS" sz="1600" dirty="0" smtClean="0"/>
          </a:p>
          <a:p>
            <a:pPr marL="742950" lvl="1" indent="-285750">
              <a:buFont typeface="Arial"/>
              <a:buChar char="•"/>
            </a:pPr>
            <a:r>
              <a:rPr lang="is-IS" sz="1600" dirty="0" smtClean="0"/>
              <a:t>Nadie podra confirmar el asiento ni acceder al contenido hasta que no se asigne perfil.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 smtClean="0"/>
              <a:t>En el momento en que un tramitador confirma la recepcion, el ciudadano recibira un mail indicando que comienza la tramitacion.</a:t>
            </a:r>
          </a:p>
          <a:p>
            <a:pPr marL="285750" indent="-285750">
              <a:buFont typeface="Arial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9097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809437"/>
              </p:ext>
            </p:extLst>
          </p:nvPr>
        </p:nvGraphicFramePr>
        <p:xfrm>
          <a:off x="457200" y="706440"/>
          <a:ext cx="8229601" cy="251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23"/>
                <a:gridCol w="1188717"/>
                <a:gridCol w="2582047"/>
                <a:gridCol w="1849965"/>
                <a:gridCol w="820985"/>
                <a:gridCol w="95196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COD CELULA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CIDIGO REGISTRO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TRAMITADOR</a:t>
                      </a:r>
                    </a:p>
                    <a:p>
                      <a:r>
                        <a:rPr lang="es-ES" sz="1400" dirty="0" smtClean="0"/>
                        <a:t>REG_SERVICIO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REGTEL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HERALDO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U02100096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SERVICI</a:t>
                      </a:r>
                      <a:r>
                        <a:rPr lang="es-ES" sz="1400" baseline="0" dirty="0" smtClean="0"/>
                        <a:t>O DE PAS Y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73096919K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PAS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is-IS" sz="1400" dirty="0" smtClean="0"/>
                    </a:p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SPR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G00000856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FORMACION 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SFR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FRAUDES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EFECTO DE LOS PERFILES EN HERALDO Y REGTEL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994" y="3716138"/>
            <a:ext cx="8264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El responsable del servicio, </a:t>
            </a:r>
            <a:r>
              <a:rPr lang="is-IS" sz="1600" b="1" i="1" dirty="0" smtClean="0"/>
              <a:t>73096919K, quiere poder tener acceso a los asientos recibidos por todas las secciones</a:t>
            </a:r>
            <a:br>
              <a:rPr lang="is-IS" sz="1600" b="1" i="1" dirty="0" smtClean="0"/>
            </a:br>
            <a:endParaRPr lang="es-ES" sz="1600" b="1" i="1" dirty="0" smtClean="0"/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Los perfiles no se heredan desde una unidad superior a las unidades “subordinadas”. Para la recepción de asientos cada unidad (sea servicio o sea sección)  funciona como un destino independiente.</a:t>
            </a:r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Si el responsable del servicio necesita tener acceso a todas las entradas es necesario asignarle el perfil REG_SERVICIO en cada una de las secciones. A partir de este momento recibirá </a:t>
            </a:r>
            <a:r>
              <a:rPr lang="es-ES_tradnl" sz="1600" dirty="0" err="1" smtClean="0"/>
              <a:t>noticiación</a:t>
            </a:r>
            <a:r>
              <a:rPr lang="es-ES_tradnl" sz="1600" dirty="0" smtClean="0"/>
              <a:t> de la llegada de todas las entradas y podrá “manipular” todas ellas</a:t>
            </a:r>
          </a:p>
          <a:p>
            <a:pPr marL="742950" lvl="1" indent="-285750">
              <a:buFont typeface="Arial"/>
              <a:buChar char="•"/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25462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20444"/>
              </p:ext>
            </p:extLst>
          </p:nvPr>
        </p:nvGraphicFramePr>
        <p:xfrm>
          <a:off x="457200" y="706440"/>
          <a:ext cx="8229601" cy="251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23"/>
                <a:gridCol w="1188717"/>
                <a:gridCol w="2582047"/>
                <a:gridCol w="1849965"/>
                <a:gridCol w="820985"/>
                <a:gridCol w="95196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COD CELULA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CIDIGO REGISTRO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TRAMITADOR</a:t>
                      </a:r>
                    </a:p>
                    <a:p>
                      <a:r>
                        <a:rPr lang="es-ES" sz="1400" dirty="0" smtClean="0"/>
                        <a:t>REG_SERVICIO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REGTEL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HERALDO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U02100096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SERVICI</a:t>
                      </a:r>
                      <a:r>
                        <a:rPr lang="es-ES" sz="1400" baseline="0" dirty="0" smtClean="0"/>
                        <a:t>O DE PAS Y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73096919K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G00000855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PAS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is-IS" sz="1400" dirty="0" smtClean="0"/>
                    </a:p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SPR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G00000856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FORMACION 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SPN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G00000854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NOMINAS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17868897J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SFR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SECCION DE FRAUDES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72422050H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X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EFECTO DE LOS PERFILES EN HERALDO Y REGTEL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994" y="3402538"/>
            <a:ext cx="82649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El responsable del servicio, </a:t>
            </a:r>
            <a:r>
              <a:rPr lang="is-IS" sz="1600" b="1" i="1" dirty="0" smtClean="0"/>
              <a:t>73096919K, quiere que un tramitador pueda hacer las confirmaciones y rechazos de los asientos, pero que no tenga aceso a su contenido.</a:t>
            </a:r>
            <a:br>
              <a:rPr lang="is-IS" sz="1600" b="1" i="1" dirty="0" smtClean="0"/>
            </a:br>
            <a:endParaRPr lang="es-ES_tradnl" sz="1600" b="1" i="1" dirty="0" smtClean="0"/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Utilizando solamente el perfil REG_SERVICIO no podría hacerse. Es necesario reconfigurar la aplicación para asignar perfiles diferentes para cada “operación”:</a:t>
            </a:r>
            <a:br>
              <a:rPr lang="es-ES" sz="1600" dirty="0" smtClean="0"/>
            </a:br>
            <a:r>
              <a:rPr lang="es-ES" sz="16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REG_AUXILIAR</a:t>
            </a:r>
          </a:p>
          <a:p>
            <a:pPr marL="1200150" lvl="2" indent="-285750">
              <a:buFont typeface="Arial"/>
              <a:buChar char="•"/>
            </a:pPr>
            <a:r>
              <a:rPr lang="es-ES" sz="1600" dirty="0" smtClean="0"/>
              <a:t>Tendría acceso a la lista de asientos</a:t>
            </a:r>
          </a:p>
          <a:p>
            <a:pPr marL="1200150" lvl="2" indent="-285750">
              <a:buFont typeface="Arial"/>
              <a:buChar char="•"/>
            </a:pPr>
            <a:r>
              <a:rPr lang="es-ES" sz="1600" dirty="0" smtClean="0"/>
              <a:t>Podría “ver el asiento” pero no el contenido de los documentos</a:t>
            </a:r>
          </a:p>
          <a:p>
            <a:pPr marL="1200150" lvl="2" indent="-285750">
              <a:buFont typeface="Arial"/>
              <a:buChar char="•"/>
            </a:pPr>
            <a:r>
              <a:rPr lang="es-ES" sz="1600" dirty="0" smtClean="0"/>
              <a:t>Podría confirmar o rechazar.</a:t>
            </a:r>
          </a:p>
          <a:p>
            <a:pPr marL="742950" lvl="1" indent="-285750">
              <a:buFont typeface="Arial"/>
              <a:buChar char="•"/>
            </a:pPr>
            <a:r>
              <a:rPr lang="es-ES" sz="1600" dirty="0" smtClean="0"/>
              <a:t>REG_SERVICIO</a:t>
            </a:r>
            <a:endParaRPr lang="es-ES" sz="1600" dirty="0"/>
          </a:p>
          <a:p>
            <a:pPr marL="1200150" lvl="2" indent="-285750">
              <a:buFont typeface="Arial"/>
              <a:buChar char="•"/>
            </a:pPr>
            <a:r>
              <a:rPr lang="es-ES" sz="1600" dirty="0"/>
              <a:t>Tendría </a:t>
            </a:r>
            <a:r>
              <a:rPr lang="es-ES" sz="1600" dirty="0" smtClean="0"/>
              <a:t>acceso a la lista de asistentes</a:t>
            </a:r>
          </a:p>
          <a:p>
            <a:pPr marL="1200150" lvl="2" indent="-285750">
              <a:buFont typeface="Arial"/>
              <a:buChar char="•"/>
            </a:pPr>
            <a:r>
              <a:rPr lang="es-ES" sz="1600" dirty="0" smtClean="0"/>
              <a:t>Tendría acceso al contenido del asiento y a los documentos</a:t>
            </a:r>
            <a:endParaRPr lang="es-ES" sz="1600" dirty="0"/>
          </a:p>
          <a:p>
            <a:pPr marL="742950" lvl="1" indent="-285750">
              <a:buFont typeface="Arial"/>
              <a:buChar char="•"/>
            </a:pP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9962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18539</TotalTime>
  <Words>751</Words>
  <Application>Microsoft Macintosh PowerPoint</Application>
  <PresentationFormat>Presentación en pantalla (4:3)</PresentationFormat>
  <Paragraphs>230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HITOS EN LA INTEGRACION CON REGISTRO GEISER</vt:lpstr>
      <vt:lpstr>HITOS EN LA INTEGRACION CON REGISTRO GEISER</vt:lpstr>
      <vt:lpstr>HITOS EN LA INTEGRACION CON REGISTRO GEISER</vt:lpstr>
      <vt:lpstr>HITOS EN LA INTEGRACION CON REGISTRO GEISER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Pascual Perez Sanchez</dc:creator>
  <cp:lastModifiedBy>Pascual Perez Sanchez</cp:lastModifiedBy>
  <cp:revision>52</cp:revision>
  <dcterms:created xsi:type="dcterms:W3CDTF">2016-03-04T09:33:12Z</dcterms:created>
  <dcterms:modified xsi:type="dcterms:W3CDTF">2016-04-16T11:20:05Z</dcterms:modified>
</cp:coreProperties>
</file>