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0" r:id="rId4"/>
    <p:sldId id="261" r:id="rId5"/>
    <p:sldId id="264" r:id="rId6"/>
    <p:sldId id="262" r:id="rId7"/>
    <p:sldId id="263" r:id="rId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D95A"/>
    <a:srgbClr val="48FF1C"/>
    <a:srgbClr val="FFE697"/>
    <a:srgbClr val="FFB323"/>
    <a:srgbClr val="E4A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058" autoAdjust="0"/>
  </p:normalViewPr>
  <p:slideViewPr>
    <p:cSldViewPr snapToGrid="0" snapToObjects="1">
      <p:cViewPr>
        <p:scale>
          <a:sx n="112" d="100"/>
          <a:sy n="112" d="100"/>
        </p:scale>
        <p:origin x="-232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935-E44A-A042-9970-76371C2C1361}" type="datetimeFigureOut">
              <a:rPr lang="es-ES" smtClean="0"/>
              <a:t>26/10/16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7C57-9BCA-F046-9C6D-615D1C29DC3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1715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935-E44A-A042-9970-76371C2C1361}" type="datetimeFigureOut">
              <a:rPr lang="es-ES" smtClean="0"/>
              <a:t>26/10/16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7C57-9BCA-F046-9C6D-615D1C29DC3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406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935-E44A-A042-9970-76371C2C1361}" type="datetimeFigureOut">
              <a:rPr lang="es-ES" smtClean="0"/>
              <a:t>26/10/16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7C57-9BCA-F046-9C6D-615D1C29DC3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6359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935-E44A-A042-9970-76371C2C1361}" type="datetimeFigureOut">
              <a:rPr lang="es-ES" smtClean="0"/>
              <a:t>26/10/16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7C57-9BCA-F046-9C6D-615D1C29DC3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625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935-E44A-A042-9970-76371C2C1361}" type="datetimeFigureOut">
              <a:rPr lang="es-ES" smtClean="0"/>
              <a:t>26/10/16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7C57-9BCA-F046-9C6D-615D1C29DC3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6753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935-E44A-A042-9970-76371C2C1361}" type="datetimeFigureOut">
              <a:rPr lang="es-ES" smtClean="0"/>
              <a:t>26/10/16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7C57-9BCA-F046-9C6D-615D1C29DC3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5199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935-E44A-A042-9970-76371C2C1361}" type="datetimeFigureOut">
              <a:rPr lang="es-ES" smtClean="0"/>
              <a:t>26/10/16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7C57-9BCA-F046-9C6D-615D1C29DC3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797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935-E44A-A042-9970-76371C2C1361}" type="datetimeFigureOut">
              <a:rPr lang="es-ES" smtClean="0"/>
              <a:t>26/10/16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7C57-9BCA-F046-9C6D-615D1C29DC3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061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935-E44A-A042-9970-76371C2C1361}" type="datetimeFigureOut">
              <a:rPr lang="es-ES" smtClean="0"/>
              <a:t>26/10/16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7C57-9BCA-F046-9C6D-615D1C29DC3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3947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935-E44A-A042-9970-76371C2C1361}" type="datetimeFigureOut">
              <a:rPr lang="es-ES" smtClean="0"/>
              <a:t>26/10/16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7C57-9BCA-F046-9C6D-615D1C29DC3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8793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7935-E44A-A042-9970-76371C2C1361}" type="datetimeFigureOut">
              <a:rPr lang="es-ES" smtClean="0"/>
              <a:t>26/10/16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7C57-9BCA-F046-9C6D-615D1C29DC3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389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57935-E44A-A042-9970-76371C2C1361}" type="datetimeFigureOut">
              <a:rPr lang="es-ES" smtClean="0"/>
              <a:t>26/10/16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C7C57-9BCA-F046-9C6D-615D1C29DC3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204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4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3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ángulo 36"/>
          <p:cNvSpPr/>
          <p:nvPr/>
        </p:nvSpPr>
        <p:spPr>
          <a:xfrm>
            <a:off x="1182851" y="3970874"/>
            <a:ext cx="5080000" cy="2028236"/>
          </a:xfrm>
          <a:prstGeom prst="rect">
            <a:avLst/>
          </a:prstGeom>
          <a:gradFill>
            <a:gsLst>
              <a:gs pos="0">
                <a:srgbClr val="FFB323"/>
              </a:gs>
              <a:gs pos="100000">
                <a:schemeClr val="bg1">
                  <a:lumMod val="95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1789386" y="4121007"/>
            <a:ext cx="1326933" cy="52916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 smtClean="0">
                <a:solidFill>
                  <a:schemeClr val="tx1"/>
                </a:solidFill>
              </a:rPr>
              <a:t>OFICINA</a:t>
            </a:r>
          </a:p>
          <a:p>
            <a:pPr algn="ctr"/>
            <a:r>
              <a:rPr lang="es-ES" sz="1000" dirty="0" smtClean="0">
                <a:solidFill>
                  <a:schemeClr val="tx1"/>
                </a:solidFill>
              </a:rPr>
              <a:t> Registro General</a:t>
            </a:r>
            <a:endParaRPr lang="es-ES" sz="1000" dirty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443566" y="4112283"/>
            <a:ext cx="1335662" cy="52916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smtClean="0">
                <a:solidFill>
                  <a:schemeClr val="tx1"/>
                </a:solidFill>
              </a:rPr>
              <a:t>OFICINA</a:t>
            </a:r>
          </a:p>
          <a:p>
            <a:pPr algn="ctr"/>
            <a:r>
              <a:rPr lang="es-ES" sz="1050" dirty="0" smtClean="0">
                <a:solidFill>
                  <a:schemeClr val="tx1"/>
                </a:solidFill>
              </a:rPr>
              <a:t> Registro Electrónico</a:t>
            </a:r>
            <a:endParaRPr lang="es-ES" sz="1050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648022" y="5189099"/>
            <a:ext cx="937581" cy="360127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 smtClean="0">
                <a:solidFill>
                  <a:schemeClr val="tx1"/>
                </a:solidFill>
              </a:rPr>
              <a:t>ORGANO 1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703253" y="5189099"/>
            <a:ext cx="937581" cy="360127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 smtClean="0">
                <a:solidFill>
                  <a:schemeClr val="tx1"/>
                </a:solidFill>
              </a:rPr>
              <a:t>ORGANO 2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758484" y="5189099"/>
            <a:ext cx="937581" cy="360127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 smtClean="0">
                <a:solidFill>
                  <a:schemeClr val="tx1"/>
                </a:solidFill>
              </a:rPr>
              <a:t>ORGANO 3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813715" y="5189099"/>
            <a:ext cx="937581" cy="360127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 smtClean="0">
                <a:solidFill>
                  <a:schemeClr val="tx1"/>
                </a:solidFill>
              </a:rPr>
              <a:t>ORGANO …</a:t>
            </a:r>
          </a:p>
        </p:txBody>
      </p:sp>
      <p:cxnSp>
        <p:nvCxnSpPr>
          <p:cNvPr id="12" name="Conector angular 11"/>
          <p:cNvCxnSpPr>
            <a:stCxn id="4" idx="2"/>
            <a:endCxn id="7" idx="0"/>
          </p:cNvCxnSpPr>
          <p:nvPr/>
        </p:nvCxnSpPr>
        <p:spPr>
          <a:xfrm rot="5400000">
            <a:off x="2015371" y="4751616"/>
            <a:ext cx="538925" cy="336040"/>
          </a:xfrm>
          <a:prstGeom prst="bentConnector3">
            <a:avLst/>
          </a:prstGeom>
          <a:ln w="12700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angular 12"/>
          <p:cNvCxnSpPr>
            <a:stCxn id="4" idx="2"/>
            <a:endCxn id="8" idx="0"/>
          </p:cNvCxnSpPr>
          <p:nvPr/>
        </p:nvCxnSpPr>
        <p:spPr>
          <a:xfrm rot="16200000" flipH="1">
            <a:off x="2542986" y="4560040"/>
            <a:ext cx="538925" cy="719191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r 15"/>
          <p:cNvCxnSpPr>
            <a:stCxn id="4" idx="2"/>
            <a:endCxn id="9" idx="0"/>
          </p:cNvCxnSpPr>
          <p:nvPr/>
        </p:nvCxnSpPr>
        <p:spPr>
          <a:xfrm rot="16200000" flipH="1">
            <a:off x="3070602" y="4032425"/>
            <a:ext cx="538925" cy="1774422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angular 18"/>
          <p:cNvCxnSpPr>
            <a:stCxn id="4" idx="2"/>
            <a:endCxn id="10" idx="0"/>
          </p:cNvCxnSpPr>
          <p:nvPr/>
        </p:nvCxnSpPr>
        <p:spPr>
          <a:xfrm rot="16200000" flipH="1">
            <a:off x="3598217" y="3504809"/>
            <a:ext cx="538925" cy="2829653"/>
          </a:xfrm>
          <a:prstGeom prst="bentConnector3">
            <a:avLst>
              <a:gd name="adj1" fmla="val 50000"/>
            </a:avLst>
          </a:prstGeom>
          <a:ln w="12700" cmpd="sng">
            <a:solidFill>
              <a:srgbClr val="FF0000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angular 27"/>
          <p:cNvCxnSpPr>
            <a:stCxn id="5" idx="2"/>
            <a:endCxn id="7" idx="0"/>
          </p:cNvCxnSpPr>
          <p:nvPr/>
        </p:nvCxnSpPr>
        <p:spPr>
          <a:xfrm rot="5400000">
            <a:off x="2840281" y="3917982"/>
            <a:ext cx="547649" cy="1994584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 angular 30"/>
          <p:cNvCxnSpPr>
            <a:stCxn id="5" idx="2"/>
            <a:endCxn id="9" idx="0"/>
          </p:cNvCxnSpPr>
          <p:nvPr/>
        </p:nvCxnSpPr>
        <p:spPr>
          <a:xfrm rot="16200000" flipH="1">
            <a:off x="3895512" y="4857335"/>
            <a:ext cx="547649" cy="115878"/>
          </a:xfrm>
          <a:prstGeom prst="bentConnector3">
            <a:avLst>
              <a:gd name="adj1" fmla="val 50000"/>
            </a:avLst>
          </a:prstGeom>
          <a:ln w="12700" cmpd="sng">
            <a:solidFill>
              <a:srgbClr val="FF0000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angular 33"/>
          <p:cNvCxnSpPr>
            <a:stCxn id="5" idx="2"/>
            <a:endCxn id="10" idx="0"/>
          </p:cNvCxnSpPr>
          <p:nvPr/>
        </p:nvCxnSpPr>
        <p:spPr>
          <a:xfrm rot="16200000" flipH="1">
            <a:off x="4423127" y="4329719"/>
            <a:ext cx="547649" cy="1171109"/>
          </a:xfrm>
          <a:prstGeom prst="bentConnector3">
            <a:avLst>
              <a:gd name="adj1" fmla="val 50000"/>
            </a:avLst>
          </a:prstGeom>
          <a:ln w="12700" cmpd="sng">
            <a:solidFill>
              <a:srgbClr val="FF0000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ángulo 37"/>
          <p:cNvSpPr/>
          <p:nvPr/>
        </p:nvSpPr>
        <p:spPr>
          <a:xfrm>
            <a:off x="1182852" y="3677089"/>
            <a:ext cx="2464175" cy="236924"/>
          </a:xfrm>
          <a:prstGeom prst="rect">
            <a:avLst/>
          </a:prstGeom>
          <a:solidFill>
            <a:srgbClr val="FFB32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GEISER WEB       </a:t>
            </a:r>
            <a:endParaRPr lang="es-ES" sz="1200" dirty="0"/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631" y="1533464"/>
            <a:ext cx="680037" cy="1005971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061" y="2966407"/>
            <a:ext cx="554747" cy="648979"/>
          </a:xfrm>
          <a:prstGeom prst="rect">
            <a:avLst/>
          </a:prstGeom>
        </p:spPr>
      </p:pic>
      <p:sp>
        <p:nvSpPr>
          <p:cNvPr id="43" name="Rectángulo 42"/>
          <p:cNvSpPr/>
          <p:nvPr/>
        </p:nvSpPr>
        <p:spPr>
          <a:xfrm>
            <a:off x="3722851" y="2445128"/>
            <a:ext cx="2540000" cy="1468839"/>
          </a:xfrm>
          <a:prstGeom prst="rect">
            <a:avLst/>
          </a:prstGeom>
          <a:solidFill>
            <a:srgbClr val="FFE69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/>
          </a:p>
        </p:txBody>
      </p:sp>
      <p:sp>
        <p:nvSpPr>
          <p:cNvPr id="45" name="Rectángulo 44"/>
          <p:cNvSpPr/>
          <p:nvPr/>
        </p:nvSpPr>
        <p:spPr>
          <a:xfrm>
            <a:off x="3722852" y="1838592"/>
            <a:ext cx="2540000" cy="479910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REGTEL UNIZAR</a:t>
            </a:r>
            <a:endParaRPr lang="es-ES" sz="1200" dirty="0"/>
          </a:p>
        </p:txBody>
      </p:sp>
      <p:sp>
        <p:nvSpPr>
          <p:cNvPr id="46" name="CuadroTexto 45"/>
          <p:cNvSpPr txBox="1"/>
          <p:nvPr/>
        </p:nvSpPr>
        <p:spPr>
          <a:xfrm>
            <a:off x="3758484" y="2457001"/>
            <a:ext cx="624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RGECO</a:t>
            </a:r>
            <a:endParaRPr lang="es-ES" sz="1200" dirty="0"/>
          </a:p>
        </p:txBody>
      </p:sp>
      <p:sp>
        <p:nvSpPr>
          <p:cNvPr id="47" name="CuadroTexto 46"/>
          <p:cNvSpPr txBox="1"/>
          <p:nvPr/>
        </p:nvSpPr>
        <p:spPr>
          <a:xfrm>
            <a:off x="4227276" y="2567389"/>
            <a:ext cx="1960014" cy="1381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Arial"/>
              <a:buChar char="•"/>
            </a:pPr>
            <a:r>
              <a:rPr lang="es-ES" sz="1200" dirty="0" smtClean="0"/>
              <a:t>Registrar</a:t>
            </a:r>
          </a:p>
          <a:p>
            <a:pPr marL="171450" indent="-171450">
              <a:lnSpc>
                <a:spcPct val="130000"/>
              </a:lnSpc>
              <a:buFont typeface="Arial"/>
              <a:buChar char="•"/>
            </a:pPr>
            <a:r>
              <a:rPr lang="es-ES" sz="1200" dirty="0" smtClean="0"/>
              <a:t>Consultar</a:t>
            </a:r>
          </a:p>
          <a:p>
            <a:pPr marL="1085850" lvl="2" indent="-171450">
              <a:lnSpc>
                <a:spcPct val="110000"/>
              </a:lnSpc>
              <a:buFont typeface="Arial"/>
              <a:buChar char="•"/>
            </a:pPr>
            <a:r>
              <a:rPr lang="es-ES" sz="1200" dirty="0" err="1" smtClean="0"/>
              <a:t>Bucar</a:t>
            </a:r>
            <a:endParaRPr lang="es-ES" sz="1200" dirty="0"/>
          </a:p>
          <a:p>
            <a:pPr marL="1085850" lvl="2" indent="-171450">
              <a:lnSpc>
                <a:spcPct val="110000"/>
              </a:lnSpc>
              <a:buFont typeface="Arial"/>
              <a:buChar char="•"/>
            </a:pPr>
            <a:r>
              <a:rPr lang="es-ES" sz="1200" dirty="0" smtClean="0"/>
              <a:t>Consultar</a:t>
            </a:r>
          </a:p>
          <a:p>
            <a:pPr marL="1085850" lvl="2" indent="-171450">
              <a:lnSpc>
                <a:spcPct val="110000"/>
              </a:lnSpc>
              <a:buFont typeface="Arial"/>
              <a:buChar char="•"/>
            </a:pPr>
            <a:r>
              <a:rPr lang="es-ES" sz="1200" dirty="0" smtClean="0"/>
              <a:t>Confirmar</a:t>
            </a:r>
          </a:p>
          <a:p>
            <a:pPr marL="1085850" lvl="2" indent="-171450">
              <a:lnSpc>
                <a:spcPct val="110000"/>
              </a:lnSpc>
              <a:buFont typeface="Arial"/>
              <a:buChar char="•"/>
            </a:pPr>
            <a:r>
              <a:rPr lang="es-ES" sz="1200" dirty="0" smtClean="0"/>
              <a:t>Rechazar</a:t>
            </a:r>
            <a:endParaRPr lang="es-ES" sz="1200" dirty="0"/>
          </a:p>
        </p:txBody>
      </p:sp>
      <p:cxnSp>
        <p:nvCxnSpPr>
          <p:cNvPr id="49" name="Conector angular 48"/>
          <p:cNvCxnSpPr>
            <a:stCxn id="45" idx="3"/>
          </p:cNvCxnSpPr>
          <p:nvPr/>
        </p:nvCxnSpPr>
        <p:spPr>
          <a:xfrm flipH="1">
            <a:off x="5282506" y="2078547"/>
            <a:ext cx="980346" cy="736195"/>
          </a:xfrm>
          <a:prstGeom prst="bentConnector3">
            <a:avLst>
              <a:gd name="adj1" fmla="val -23318"/>
            </a:avLst>
          </a:prstGeom>
          <a:ln w="127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ector angular 52"/>
          <p:cNvCxnSpPr>
            <a:stCxn id="45" idx="3"/>
          </p:cNvCxnSpPr>
          <p:nvPr/>
        </p:nvCxnSpPr>
        <p:spPr>
          <a:xfrm flipH="1">
            <a:off x="5282506" y="2078547"/>
            <a:ext cx="980346" cy="930606"/>
          </a:xfrm>
          <a:prstGeom prst="bentConnector3">
            <a:avLst>
              <a:gd name="adj1" fmla="val -23318"/>
            </a:avLst>
          </a:prstGeom>
          <a:ln w="127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ector angular 76"/>
          <p:cNvCxnSpPr>
            <a:stCxn id="81" idx="1"/>
          </p:cNvCxnSpPr>
          <p:nvPr/>
        </p:nvCxnSpPr>
        <p:spPr>
          <a:xfrm rot="10800000" flipV="1">
            <a:off x="4111398" y="2871576"/>
            <a:ext cx="213622" cy="1249431"/>
          </a:xfrm>
          <a:prstGeom prst="bentConnector2">
            <a:avLst/>
          </a:prstGeom>
          <a:ln w="127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Rectángulo 80"/>
          <p:cNvSpPr/>
          <p:nvPr/>
        </p:nvSpPr>
        <p:spPr>
          <a:xfrm>
            <a:off x="4325020" y="2734000"/>
            <a:ext cx="57854" cy="275153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9" name="Conector angular 88"/>
          <p:cNvCxnSpPr/>
          <p:nvPr/>
        </p:nvCxnSpPr>
        <p:spPr>
          <a:xfrm rot="16200000" flipV="1">
            <a:off x="6482460" y="3220102"/>
            <a:ext cx="625891" cy="1404874"/>
          </a:xfrm>
          <a:prstGeom prst="bentConnector2">
            <a:avLst/>
          </a:prstGeom>
          <a:ln w="127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ector angular 89"/>
          <p:cNvCxnSpPr/>
          <p:nvPr/>
        </p:nvCxnSpPr>
        <p:spPr>
          <a:xfrm rot="16200000" flipV="1">
            <a:off x="6600307" y="3300041"/>
            <a:ext cx="390197" cy="1404874"/>
          </a:xfrm>
          <a:prstGeom prst="bentConnector2">
            <a:avLst/>
          </a:prstGeom>
          <a:ln w="127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Rectángulo 100"/>
          <p:cNvSpPr/>
          <p:nvPr/>
        </p:nvSpPr>
        <p:spPr>
          <a:xfrm>
            <a:off x="5087830" y="3161717"/>
            <a:ext cx="63500" cy="698500"/>
          </a:xfrm>
          <a:prstGeom prst="rect">
            <a:avLst/>
          </a:prstGeom>
          <a:solidFill>
            <a:srgbClr val="48FF1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1" name="Conector angular 110"/>
          <p:cNvCxnSpPr>
            <a:endCxn id="7" idx="2"/>
          </p:cNvCxnSpPr>
          <p:nvPr/>
        </p:nvCxnSpPr>
        <p:spPr>
          <a:xfrm rot="10800000">
            <a:off x="2116813" y="5549227"/>
            <a:ext cx="3880914" cy="265077"/>
          </a:xfrm>
          <a:prstGeom prst="bentConnector2">
            <a:avLst/>
          </a:prstGeom>
          <a:ln w="12700" cmpd="sng">
            <a:solidFill>
              <a:srgbClr val="008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Conector angular 113"/>
          <p:cNvCxnSpPr>
            <a:endCxn id="8" idx="2"/>
          </p:cNvCxnSpPr>
          <p:nvPr/>
        </p:nvCxnSpPr>
        <p:spPr>
          <a:xfrm rot="10800000">
            <a:off x="3172045" y="5549227"/>
            <a:ext cx="2825683" cy="265077"/>
          </a:xfrm>
          <a:prstGeom prst="bentConnector2">
            <a:avLst/>
          </a:prstGeom>
          <a:ln w="12700" cmpd="sng">
            <a:solidFill>
              <a:srgbClr val="008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Conector angular 116"/>
          <p:cNvCxnSpPr>
            <a:endCxn id="9" idx="2"/>
          </p:cNvCxnSpPr>
          <p:nvPr/>
        </p:nvCxnSpPr>
        <p:spPr>
          <a:xfrm rot="10800000">
            <a:off x="4227275" y="5549227"/>
            <a:ext cx="1770452" cy="265077"/>
          </a:xfrm>
          <a:prstGeom prst="bentConnector2">
            <a:avLst/>
          </a:prstGeom>
          <a:ln w="12700" cmpd="sng">
            <a:solidFill>
              <a:srgbClr val="008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Conector angular 119"/>
          <p:cNvCxnSpPr>
            <a:endCxn id="10" idx="2"/>
          </p:cNvCxnSpPr>
          <p:nvPr/>
        </p:nvCxnSpPr>
        <p:spPr>
          <a:xfrm rot="10800000">
            <a:off x="5282507" y="5549227"/>
            <a:ext cx="715221" cy="265077"/>
          </a:xfrm>
          <a:prstGeom prst="bentConnector2">
            <a:avLst/>
          </a:prstGeom>
          <a:ln w="12700" cmpd="sng">
            <a:solidFill>
              <a:srgbClr val="008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Conector angular 122"/>
          <p:cNvCxnSpPr>
            <a:endCxn id="101" idx="1"/>
          </p:cNvCxnSpPr>
          <p:nvPr/>
        </p:nvCxnSpPr>
        <p:spPr>
          <a:xfrm rot="16200000" flipV="1">
            <a:off x="4391112" y="4207685"/>
            <a:ext cx="2303342" cy="909905"/>
          </a:xfrm>
          <a:prstGeom prst="bentConnector4">
            <a:avLst>
              <a:gd name="adj1" fmla="val 42419"/>
              <a:gd name="adj2" fmla="val 125124"/>
            </a:avLst>
          </a:prstGeom>
          <a:ln w="12700" cmpd="sng">
            <a:solidFill>
              <a:srgbClr val="008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Rectángulo 132"/>
          <p:cNvSpPr/>
          <p:nvPr/>
        </p:nvSpPr>
        <p:spPr>
          <a:xfrm>
            <a:off x="6737637" y="4112283"/>
            <a:ext cx="2008738" cy="479910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HERALDO UNIZAR</a:t>
            </a:r>
            <a:endParaRPr lang="es-ES" sz="1200" dirty="0"/>
          </a:p>
        </p:txBody>
      </p:sp>
      <p:pic>
        <p:nvPicPr>
          <p:cNvPr id="139" name="Imagen 1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675" y="4901459"/>
            <a:ext cx="786683" cy="575277"/>
          </a:xfrm>
          <a:prstGeom prst="rect">
            <a:avLst/>
          </a:prstGeom>
        </p:spPr>
      </p:pic>
      <p:pic>
        <p:nvPicPr>
          <p:cNvPr id="140" name="Imagen 1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022" y="835539"/>
            <a:ext cx="1173394" cy="684480"/>
          </a:xfrm>
          <a:prstGeom prst="rect">
            <a:avLst/>
          </a:prstGeom>
        </p:spPr>
      </p:pic>
      <p:cxnSp>
        <p:nvCxnSpPr>
          <p:cNvPr id="142" name="Conector angular 141"/>
          <p:cNvCxnSpPr>
            <a:stCxn id="45" idx="0"/>
            <a:endCxn id="140" idx="3"/>
          </p:cNvCxnSpPr>
          <p:nvPr/>
        </p:nvCxnSpPr>
        <p:spPr>
          <a:xfrm rot="16200000" flipV="1">
            <a:off x="3941228" y="786968"/>
            <a:ext cx="660813" cy="1442436"/>
          </a:xfrm>
          <a:prstGeom prst="bentConnector2">
            <a:avLst/>
          </a:prstGeom>
          <a:ln w="127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Conector angular 144"/>
          <p:cNvCxnSpPr>
            <a:stCxn id="140" idx="2"/>
            <a:endCxn id="45" idx="1"/>
          </p:cNvCxnSpPr>
          <p:nvPr/>
        </p:nvCxnSpPr>
        <p:spPr>
          <a:xfrm rot="16200000" flipH="1">
            <a:off x="3064021" y="1419716"/>
            <a:ext cx="558528" cy="759133"/>
          </a:xfrm>
          <a:prstGeom prst="bentConnector2">
            <a:avLst/>
          </a:prstGeom>
          <a:ln w="127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Conector angular 147"/>
          <p:cNvCxnSpPr>
            <a:stCxn id="39" idx="2"/>
            <a:endCxn id="40" idx="0"/>
          </p:cNvCxnSpPr>
          <p:nvPr/>
        </p:nvCxnSpPr>
        <p:spPr>
          <a:xfrm rot="16200000" flipH="1">
            <a:off x="1406556" y="2750528"/>
            <a:ext cx="426972" cy="4785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5" name="Imagen 1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3358" y="4901459"/>
            <a:ext cx="786683" cy="575277"/>
          </a:xfrm>
          <a:prstGeom prst="rect">
            <a:avLst/>
          </a:prstGeom>
        </p:spPr>
      </p:pic>
      <p:pic>
        <p:nvPicPr>
          <p:cNvPr id="161" name="Imagen 1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1783" y="2966407"/>
            <a:ext cx="786683" cy="575277"/>
          </a:xfrm>
          <a:prstGeom prst="rect">
            <a:avLst/>
          </a:prstGeom>
        </p:spPr>
      </p:pic>
      <p:cxnSp>
        <p:nvCxnSpPr>
          <p:cNvPr id="162" name="Conector angular 161"/>
          <p:cNvCxnSpPr>
            <a:stCxn id="40" idx="2"/>
            <a:endCxn id="4" idx="1"/>
          </p:cNvCxnSpPr>
          <p:nvPr/>
        </p:nvCxnSpPr>
        <p:spPr>
          <a:xfrm rot="16200000" flipH="1">
            <a:off x="1320808" y="3917012"/>
            <a:ext cx="770205" cy="166951"/>
          </a:xfrm>
          <a:prstGeom prst="bentConnector2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Conector angular 164"/>
          <p:cNvCxnSpPr>
            <a:stCxn id="161" idx="2"/>
            <a:endCxn id="4" idx="0"/>
          </p:cNvCxnSpPr>
          <p:nvPr/>
        </p:nvCxnSpPr>
        <p:spPr>
          <a:xfrm rot="5400000">
            <a:off x="2344328" y="3650209"/>
            <a:ext cx="579323" cy="362272"/>
          </a:xfrm>
          <a:prstGeom prst="bentConnector3">
            <a:avLst>
              <a:gd name="adj1" fmla="val 50000"/>
            </a:avLst>
          </a:prstGeom>
          <a:ln w="12700" cmpd="sng">
            <a:solidFill>
              <a:srgbClr val="F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Conector angular 167"/>
          <p:cNvCxnSpPr>
            <a:stCxn id="161" idx="2"/>
            <a:endCxn id="5" idx="1"/>
          </p:cNvCxnSpPr>
          <p:nvPr/>
        </p:nvCxnSpPr>
        <p:spPr>
          <a:xfrm rot="16200000" flipH="1">
            <a:off x="2711754" y="3645054"/>
            <a:ext cx="835183" cy="628441"/>
          </a:xfrm>
          <a:prstGeom prst="bentConnector2">
            <a:avLst/>
          </a:prstGeom>
          <a:ln w="12700" cmpd="sng">
            <a:solidFill>
              <a:srgbClr val="F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2" name="CuadroTexto 171"/>
          <p:cNvSpPr txBox="1"/>
          <p:nvPr/>
        </p:nvSpPr>
        <p:spPr>
          <a:xfrm>
            <a:off x="1238529" y="1525826"/>
            <a:ext cx="2565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dirty="0"/>
              <a:t>B</a:t>
            </a:r>
          </a:p>
        </p:txBody>
      </p:sp>
      <p:sp>
        <p:nvSpPr>
          <p:cNvPr id="173" name="CuadroTexto 172"/>
          <p:cNvSpPr txBox="1"/>
          <p:nvPr/>
        </p:nvSpPr>
        <p:spPr>
          <a:xfrm>
            <a:off x="2642025" y="730526"/>
            <a:ext cx="27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dirty="0"/>
              <a:t>A</a:t>
            </a:r>
          </a:p>
        </p:txBody>
      </p:sp>
      <p:sp>
        <p:nvSpPr>
          <p:cNvPr id="174" name="CuadroTexto 173"/>
          <p:cNvSpPr txBox="1"/>
          <p:nvPr/>
        </p:nvSpPr>
        <p:spPr>
          <a:xfrm>
            <a:off x="1059187" y="2929097"/>
            <a:ext cx="252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dirty="0"/>
              <a:t>C</a:t>
            </a:r>
          </a:p>
        </p:txBody>
      </p:sp>
      <p:sp>
        <p:nvSpPr>
          <p:cNvPr id="175" name="CuadroTexto 174"/>
          <p:cNvSpPr txBox="1"/>
          <p:nvPr/>
        </p:nvSpPr>
        <p:spPr>
          <a:xfrm>
            <a:off x="2594072" y="2814742"/>
            <a:ext cx="2655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dirty="0" smtClean="0"/>
              <a:t>D</a:t>
            </a:r>
            <a:endParaRPr lang="es-ES" sz="1000" b="1" dirty="0"/>
          </a:p>
        </p:txBody>
      </p:sp>
      <p:sp>
        <p:nvSpPr>
          <p:cNvPr id="176" name="CuadroTexto 175"/>
          <p:cNvSpPr txBox="1"/>
          <p:nvPr/>
        </p:nvSpPr>
        <p:spPr>
          <a:xfrm>
            <a:off x="7001874" y="4778348"/>
            <a:ext cx="2472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dirty="0"/>
              <a:t>E</a:t>
            </a:r>
          </a:p>
        </p:txBody>
      </p:sp>
      <p:sp>
        <p:nvSpPr>
          <p:cNvPr id="177" name="CuadroTexto 176"/>
          <p:cNvSpPr txBox="1"/>
          <p:nvPr/>
        </p:nvSpPr>
        <p:spPr>
          <a:xfrm>
            <a:off x="7760866" y="4798070"/>
            <a:ext cx="2472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dirty="0" smtClean="0"/>
              <a:t>E</a:t>
            </a:r>
            <a:endParaRPr lang="es-ES" sz="1000" b="1" dirty="0"/>
          </a:p>
        </p:txBody>
      </p:sp>
      <p:sp>
        <p:nvSpPr>
          <p:cNvPr id="179" name="CuadroTexto 178"/>
          <p:cNvSpPr txBox="1"/>
          <p:nvPr/>
        </p:nvSpPr>
        <p:spPr>
          <a:xfrm>
            <a:off x="3901689" y="818590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dirty="0"/>
              <a:t>2</a:t>
            </a:r>
          </a:p>
        </p:txBody>
      </p:sp>
      <p:sp>
        <p:nvSpPr>
          <p:cNvPr id="180" name="CuadroTexto 179"/>
          <p:cNvSpPr txBox="1"/>
          <p:nvPr/>
        </p:nvSpPr>
        <p:spPr>
          <a:xfrm>
            <a:off x="2718903" y="1794368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dirty="0" smtClean="0"/>
              <a:t>1</a:t>
            </a:r>
            <a:endParaRPr lang="es-ES" sz="1000" b="1" dirty="0"/>
          </a:p>
        </p:txBody>
      </p:sp>
      <p:sp>
        <p:nvSpPr>
          <p:cNvPr id="181" name="CuadroTexto 180"/>
          <p:cNvSpPr txBox="1"/>
          <p:nvPr/>
        </p:nvSpPr>
        <p:spPr>
          <a:xfrm>
            <a:off x="6574893" y="2362444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dirty="0" smtClean="0"/>
              <a:t>3</a:t>
            </a:r>
            <a:endParaRPr lang="es-ES" sz="1000" b="1" dirty="0"/>
          </a:p>
        </p:txBody>
      </p:sp>
      <p:sp>
        <p:nvSpPr>
          <p:cNvPr id="182" name="CuadroTexto 181"/>
          <p:cNvSpPr txBox="1"/>
          <p:nvPr/>
        </p:nvSpPr>
        <p:spPr>
          <a:xfrm>
            <a:off x="3861734" y="3175318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dirty="0"/>
              <a:t>4</a:t>
            </a:r>
          </a:p>
        </p:txBody>
      </p:sp>
      <p:sp>
        <p:nvSpPr>
          <p:cNvPr id="183" name="CuadroTexto 182"/>
          <p:cNvSpPr txBox="1"/>
          <p:nvPr/>
        </p:nvSpPr>
        <p:spPr>
          <a:xfrm>
            <a:off x="8010255" y="3473058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dirty="0" smtClean="0"/>
              <a:t>5</a:t>
            </a:r>
            <a:endParaRPr lang="es-ES" sz="1000" b="1" dirty="0"/>
          </a:p>
        </p:txBody>
      </p:sp>
      <p:sp>
        <p:nvSpPr>
          <p:cNvPr id="184" name="CuadroTexto 183"/>
          <p:cNvSpPr txBox="1"/>
          <p:nvPr/>
        </p:nvSpPr>
        <p:spPr>
          <a:xfrm>
            <a:off x="5394528" y="4551849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dirty="0"/>
              <a:t>7</a:t>
            </a:r>
          </a:p>
        </p:txBody>
      </p:sp>
      <p:sp>
        <p:nvSpPr>
          <p:cNvPr id="185" name="CuadroTexto 184"/>
          <p:cNvSpPr txBox="1"/>
          <p:nvPr/>
        </p:nvSpPr>
        <p:spPr>
          <a:xfrm>
            <a:off x="1345061" y="4007534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dirty="0" smtClean="0"/>
              <a:t>9</a:t>
            </a:r>
            <a:endParaRPr lang="es-ES" sz="1000" b="1" dirty="0"/>
          </a:p>
        </p:txBody>
      </p:sp>
      <p:sp>
        <p:nvSpPr>
          <p:cNvPr id="186" name="CuadroTexto 185"/>
          <p:cNvSpPr txBox="1"/>
          <p:nvPr/>
        </p:nvSpPr>
        <p:spPr>
          <a:xfrm>
            <a:off x="2866656" y="4130645"/>
            <a:ext cx="31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dirty="0" smtClean="0"/>
              <a:t>10</a:t>
            </a:r>
            <a:endParaRPr lang="es-ES" sz="1000" b="1" dirty="0"/>
          </a:p>
        </p:txBody>
      </p:sp>
      <p:sp>
        <p:nvSpPr>
          <p:cNvPr id="187" name="CuadroTexto 186"/>
          <p:cNvSpPr txBox="1"/>
          <p:nvPr/>
        </p:nvSpPr>
        <p:spPr>
          <a:xfrm>
            <a:off x="1376996" y="2552513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dirty="0" smtClean="0"/>
              <a:t>8</a:t>
            </a:r>
            <a:endParaRPr lang="es-ES" sz="1000" b="1" dirty="0"/>
          </a:p>
        </p:txBody>
      </p:sp>
      <p:sp>
        <p:nvSpPr>
          <p:cNvPr id="188" name="CuadroTexto 187"/>
          <p:cNvSpPr txBox="1"/>
          <p:nvPr/>
        </p:nvSpPr>
        <p:spPr>
          <a:xfrm>
            <a:off x="471994" y="132682"/>
            <a:ext cx="8264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ESQUEMA DE INTEGRACION CON REGISTRO GEISER</a:t>
            </a:r>
            <a:endParaRPr lang="es-ES" dirty="0"/>
          </a:p>
        </p:txBody>
      </p:sp>
      <p:sp>
        <p:nvSpPr>
          <p:cNvPr id="191" name="CuadroTexto 190"/>
          <p:cNvSpPr txBox="1"/>
          <p:nvPr/>
        </p:nvSpPr>
        <p:spPr>
          <a:xfrm>
            <a:off x="5460495" y="4044488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GEISER</a:t>
            </a:r>
            <a:endParaRPr lang="es-ES" sz="1200" dirty="0"/>
          </a:p>
        </p:txBody>
      </p:sp>
      <p:cxnSp>
        <p:nvCxnSpPr>
          <p:cNvPr id="214" name="Conector angular 213"/>
          <p:cNvCxnSpPr/>
          <p:nvPr/>
        </p:nvCxnSpPr>
        <p:spPr>
          <a:xfrm rot="16200000" flipH="1">
            <a:off x="-584921" y="1997173"/>
            <a:ext cx="3551172" cy="122566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Nube 191"/>
          <p:cNvSpPr/>
          <p:nvPr/>
        </p:nvSpPr>
        <p:spPr>
          <a:xfrm>
            <a:off x="216702" y="433231"/>
            <a:ext cx="1427814" cy="1051414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SIR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17" name="CuadroTexto 216"/>
          <p:cNvSpPr txBox="1"/>
          <p:nvPr/>
        </p:nvSpPr>
        <p:spPr>
          <a:xfrm>
            <a:off x="205837" y="2552513"/>
            <a:ext cx="31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dirty="0" smtClean="0"/>
              <a:t>12</a:t>
            </a:r>
            <a:endParaRPr lang="es-ES" sz="1000" b="1" dirty="0"/>
          </a:p>
        </p:txBody>
      </p:sp>
      <p:cxnSp>
        <p:nvCxnSpPr>
          <p:cNvPr id="222" name="Conector angular 221"/>
          <p:cNvCxnSpPr/>
          <p:nvPr/>
        </p:nvCxnSpPr>
        <p:spPr>
          <a:xfrm rot="16200000" flipV="1">
            <a:off x="6598147" y="2680443"/>
            <a:ext cx="889000" cy="1905000"/>
          </a:xfrm>
          <a:prstGeom prst="bentConnector2">
            <a:avLst/>
          </a:prstGeom>
          <a:ln w="12700" cmpd="sng">
            <a:solidFill>
              <a:srgbClr val="008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Conector angular 222"/>
          <p:cNvCxnSpPr/>
          <p:nvPr/>
        </p:nvCxnSpPr>
        <p:spPr>
          <a:xfrm rot="16200000" flipV="1">
            <a:off x="6598147" y="2896532"/>
            <a:ext cx="889000" cy="1905000"/>
          </a:xfrm>
          <a:prstGeom prst="bentConnector2">
            <a:avLst/>
          </a:prstGeom>
          <a:ln w="12700" cmpd="sng">
            <a:solidFill>
              <a:srgbClr val="008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4" name="CuadroTexto 223"/>
          <p:cNvSpPr txBox="1"/>
          <p:nvPr/>
        </p:nvSpPr>
        <p:spPr>
          <a:xfrm>
            <a:off x="7457105" y="3752457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dirty="0"/>
              <a:t>6</a:t>
            </a:r>
          </a:p>
        </p:txBody>
      </p:sp>
      <p:sp>
        <p:nvSpPr>
          <p:cNvPr id="225" name="CuadroTexto 224"/>
          <p:cNvSpPr txBox="1"/>
          <p:nvPr/>
        </p:nvSpPr>
        <p:spPr>
          <a:xfrm>
            <a:off x="3504990" y="4708675"/>
            <a:ext cx="31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dirty="0" smtClean="0"/>
              <a:t>11</a:t>
            </a:r>
            <a:endParaRPr lang="es-ES" sz="1000" b="1" dirty="0"/>
          </a:p>
        </p:txBody>
      </p:sp>
    </p:spTree>
    <p:extLst>
      <p:ext uri="{BB962C8B-B14F-4D97-AF65-F5344CB8AC3E}">
        <p14:creationId xmlns:p14="http://schemas.microsoft.com/office/powerpoint/2010/main" val="1622783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Agrupar 41"/>
          <p:cNvGrpSpPr/>
          <p:nvPr/>
        </p:nvGrpSpPr>
        <p:grpSpPr>
          <a:xfrm>
            <a:off x="216702" y="433231"/>
            <a:ext cx="2486551" cy="5819731"/>
            <a:chOff x="216702" y="433231"/>
            <a:chExt cx="2486551" cy="5819731"/>
          </a:xfrm>
        </p:grpSpPr>
        <p:grpSp>
          <p:nvGrpSpPr>
            <p:cNvPr id="36" name="Agrupar 35"/>
            <p:cNvGrpSpPr/>
            <p:nvPr/>
          </p:nvGrpSpPr>
          <p:grpSpPr>
            <a:xfrm>
              <a:off x="216702" y="433231"/>
              <a:ext cx="1586794" cy="3952360"/>
              <a:chOff x="216702" y="433231"/>
              <a:chExt cx="1586794" cy="3952360"/>
            </a:xfrm>
          </p:grpSpPr>
          <p:cxnSp>
            <p:nvCxnSpPr>
              <p:cNvPr id="214" name="Conector angular 213"/>
              <p:cNvCxnSpPr/>
              <p:nvPr/>
            </p:nvCxnSpPr>
            <p:spPr>
              <a:xfrm rot="16200000" flipH="1">
                <a:off x="-584921" y="1997173"/>
                <a:ext cx="3551172" cy="1225663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2" name="Nube 191"/>
              <p:cNvSpPr/>
              <p:nvPr/>
            </p:nvSpPr>
            <p:spPr>
              <a:xfrm>
                <a:off x="216702" y="433231"/>
                <a:ext cx="1427814" cy="1051414"/>
              </a:xfrm>
              <a:prstGeom prst="cloud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dirty="0" smtClean="0">
                    <a:solidFill>
                      <a:schemeClr val="tx1"/>
                    </a:solidFill>
                  </a:rPr>
                  <a:t>SIR</a:t>
                </a:r>
                <a:endParaRPr lang="es-E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84223" y="5633932"/>
              <a:ext cx="619030" cy="619030"/>
            </a:xfrm>
            <a:prstGeom prst="rect">
              <a:avLst/>
            </a:prstGeom>
          </p:spPr>
        </p:pic>
      </p:grpSp>
      <p:sp>
        <p:nvSpPr>
          <p:cNvPr id="188" name="CuadroTexto 187"/>
          <p:cNvSpPr txBox="1"/>
          <p:nvPr/>
        </p:nvSpPr>
        <p:spPr>
          <a:xfrm>
            <a:off x="471994" y="132682"/>
            <a:ext cx="8264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ESQUEMA DE INTEGRACION CON REGISTRO GEISER</a:t>
            </a:r>
            <a:endParaRPr lang="es-ES" dirty="0"/>
          </a:p>
        </p:txBody>
      </p:sp>
      <p:grpSp>
        <p:nvGrpSpPr>
          <p:cNvPr id="57" name="Agrupar 56"/>
          <p:cNvGrpSpPr/>
          <p:nvPr/>
        </p:nvGrpSpPr>
        <p:grpSpPr>
          <a:xfrm>
            <a:off x="1182851" y="3090937"/>
            <a:ext cx="5080000" cy="2322021"/>
            <a:chOff x="1182851" y="3090937"/>
            <a:chExt cx="5080000" cy="2322021"/>
          </a:xfrm>
        </p:grpSpPr>
        <p:sp>
          <p:nvSpPr>
            <p:cNvPr id="43" name="Rectángulo 42"/>
            <p:cNvSpPr/>
            <p:nvPr/>
          </p:nvSpPr>
          <p:spPr>
            <a:xfrm>
              <a:off x="3722851" y="3090937"/>
              <a:ext cx="2540000" cy="236878"/>
            </a:xfrm>
            <a:prstGeom prst="rect">
              <a:avLst/>
            </a:prstGeom>
            <a:solidFill>
              <a:srgbClr val="FFE697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dirty="0" smtClean="0">
                  <a:solidFill>
                    <a:schemeClr val="accent4">
                      <a:lumMod val="75000"/>
                    </a:schemeClr>
                  </a:solidFill>
                </a:rPr>
                <a:t>RGECO Web </a:t>
              </a:r>
              <a:r>
                <a:rPr lang="es-ES" sz="1200" dirty="0" err="1" smtClean="0">
                  <a:solidFill>
                    <a:schemeClr val="accent4">
                      <a:lumMod val="75000"/>
                    </a:schemeClr>
                  </a:solidFill>
                </a:rPr>
                <a:t>Services</a:t>
              </a:r>
              <a:endParaRPr lang="es-ES" sz="1200" dirty="0" smtClean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grpSp>
          <p:nvGrpSpPr>
            <p:cNvPr id="54" name="Agrupar 53"/>
            <p:cNvGrpSpPr/>
            <p:nvPr/>
          </p:nvGrpSpPr>
          <p:grpSpPr>
            <a:xfrm>
              <a:off x="1182851" y="3090937"/>
              <a:ext cx="5080000" cy="2322021"/>
              <a:chOff x="1182851" y="3090937"/>
              <a:chExt cx="5080000" cy="2322021"/>
            </a:xfrm>
          </p:grpSpPr>
          <p:grpSp>
            <p:nvGrpSpPr>
              <p:cNvPr id="50" name="Agrupar 49"/>
              <p:cNvGrpSpPr/>
              <p:nvPr/>
            </p:nvGrpSpPr>
            <p:grpSpPr>
              <a:xfrm>
                <a:off x="1182851" y="3090937"/>
                <a:ext cx="5080000" cy="2322021"/>
                <a:chOff x="1182851" y="3090937"/>
                <a:chExt cx="5080000" cy="2322021"/>
              </a:xfrm>
            </p:grpSpPr>
            <p:sp>
              <p:nvSpPr>
                <p:cNvPr id="37" name="Rectángulo 36"/>
                <p:cNvSpPr/>
                <p:nvPr/>
              </p:nvSpPr>
              <p:spPr>
                <a:xfrm>
                  <a:off x="1182851" y="3384722"/>
                  <a:ext cx="5080000" cy="2028236"/>
                </a:xfrm>
                <a:prstGeom prst="rect">
                  <a:avLst/>
                </a:prstGeom>
                <a:gradFill>
                  <a:gsLst>
                    <a:gs pos="0">
                      <a:srgbClr val="FFB323"/>
                    </a:gs>
                    <a:gs pos="100000">
                      <a:schemeClr val="bg1">
                        <a:lumMod val="95000"/>
                      </a:schemeClr>
                    </a:gs>
                  </a:gsLst>
                </a:gra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8" name="Rectángulo 37"/>
                <p:cNvSpPr/>
                <p:nvPr/>
              </p:nvSpPr>
              <p:spPr>
                <a:xfrm>
                  <a:off x="1182852" y="3090937"/>
                  <a:ext cx="2464175" cy="236924"/>
                </a:xfrm>
                <a:prstGeom prst="rect">
                  <a:avLst/>
                </a:prstGeom>
                <a:solidFill>
                  <a:srgbClr val="FFB323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sz="1200" dirty="0" smtClean="0"/>
                    <a:t>GEISER WEB       </a:t>
                  </a:r>
                  <a:endParaRPr lang="es-ES" sz="1200" dirty="0"/>
                </a:p>
              </p:txBody>
            </p:sp>
          </p:grpSp>
          <p:sp>
            <p:nvSpPr>
              <p:cNvPr id="4" name="Rectángulo 3"/>
              <p:cNvSpPr/>
              <p:nvPr/>
            </p:nvSpPr>
            <p:spPr>
              <a:xfrm>
                <a:off x="1789386" y="3534855"/>
                <a:ext cx="1326933" cy="52916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 smtClean="0">
                    <a:solidFill>
                      <a:schemeClr val="tx1"/>
                    </a:solidFill>
                  </a:rPr>
                  <a:t>OFICINA</a:t>
                </a:r>
              </a:p>
              <a:p>
                <a:pPr algn="ctr"/>
                <a:r>
                  <a:rPr lang="es-ES" sz="1000" dirty="0" smtClean="0">
                    <a:solidFill>
                      <a:schemeClr val="tx1"/>
                    </a:solidFill>
                  </a:rPr>
                  <a:t> Registro General</a:t>
                </a:r>
                <a:endParaRPr lang="es-E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Rectángulo 4"/>
              <p:cNvSpPr/>
              <p:nvPr/>
            </p:nvSpPr>
            <p:spPr>
              <a:xfrm>
                <a:off x="3443566" y="3526131"/>
                <a:ext cx="1335662" cy="52916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050" dirty="0" smtClean="0">
                    <a:solidFill>
                      <a:schemeClr val="tx1"/>
                    </a:solidFill>
                  </a:rPr>
                  <a:t>OFICINA</a:t>
                </a:r>
              </a:p>
              <a:p>
                <a:pPr algn="ctr"/>
                <a:r>
                  <a:rPr lang="es-ES" sz="1050" dirty="0" smtClean="0">
                    <a:solidFill>
                      <a:schemeClr val="tx1"/>
                    </a:solidFill>
                  </a:rPr>
                  <a:t> Registro Electrónico</a:t>
                </a:r>
                <a:endParaRPr lang="es-ES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ángulo 6"/>
              <p:cNvSpPr/>
              <p:nvPr/>
            </p:nvSpPr>
            <p:spPr>
              <a:xfrm>
                <a:off x="1648022" y="4602947"/>
                <a:ext cx="937581" cy="360127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 smtClean="0">
                    <a:solidFill>
                      <a:schemeClr val="tx1"/>
                    </a:solidFill>
                  </a:rPr>
                  <a:t>ORGANO 1</a:t>
                </a:r>
              </a:p>
            </p:txBody>
          </p:sp>
          <p:sp>
            <p:nvSpPr>
              <p:cNvPr id="8" name="Rectángulo 7"/>
              <p:cNvSpPr/>
              <p:nvPr/>
            </p:nvSpPr>
            <p:spPr>
              <a:xfrm>
                <a:off x="2703253" y="4602947"/>
                <a:ext cx="937581" cy="360127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 smtClean="0">
                    <a:solidFill>
                      <a:schemeClr val="tx1"/>
                    </a:solidFill>
                  </a:rPr>
                  <a:t>ORGANO 2</a:t>
                </a:r>
              </a:p>
            </p:txBody>
          </p:sp>
          <p:sp>
            <p:nvSpPr>
              <p:cNvPr id="9" name="Rectángulo 8"/>
              <p:cNvSpPr/>
              <p:nvPr/>
            </p:nvSpPr>
            <p:spPr>
              <a:xfrm>
                <a:off x="3758484" y="4602947"/>
                <a:ext cx="937581" cy="360127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 smtClean="0">
                    <a:solidFill>
                      <a:schemeClr val="tx1"/>
                    </a:solidFill>
                  </a:rPr>
                  <a:t>ORGANO 3</a:t>
                </a:r>
              </a:p>
            </p:txBody>
          </p:sp>
          <p:sp>
            <p:nvSpPr>
              <p:cNvPr id="10" name="Rectángulo 9"/>
              <p:cNvSpPr/>
              <p:nvPr/>
            </p:nvSpPr>
            <p:spPr>
              <a:xfrm>
                <a:off x="4813715" y="4602947"/>
                <a:ext cx="937581" cy="360127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 smtClean="0">
                    <a:solidFill>
                      <a:schemeClr val="tx1"/>
                    </a:solidFill>
                  </a:rPr>
                  <a:t>ORGANO …</a:t>
                </a:r>
              </a:p>
            </p:txBody>
          </p:sp>
          <p:cxnSp>
            <p:nvCxnSpPr>
              <p:cNvPr id="12" name="Conector angular 11"/>
              <p:cNvCxnSpPr>
                <a:stCxn id="4" idx="2"/>
                <a:endCxn id="7" idx="0"/>
              </p:cNvCxnSpPr>
              <p:nvPr/>
            </p:nvCxnSpPr>
            <p:spPr>
              <a:xfrm rot="5400000">
                <a:off x="2015371" y="4165464"/>
                <a:ext cx="538925" cy="336040"/>
              </a:xfrm>
              <a:prstGeom prst="bentConnector3">
                <a:avLst/>
              </a:prstGeom>
              <a:ln w="12700" cmpd="sng">
                <a:solidFill>
                  <a:schemeClr val="tx1"/>
                </a:solidFill>
                <a:prstDash val="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angular 12"/>
              <p:cNvCxnSpPr>
                <a:stCxn id="4" idx="2"/>
                <a:endCxn id="8" idx="0"/>
              </p:cNvCxnSpPr>
              <p:nvPr/>
            </p:nvCxnSpPr>
            <p:spPr>
              <a:xfrm rot="16200000" flipH="1">
                <a:off x="2542986" y="3973888"/>
                <a:ext cx="538925" cy="719191"/>
              </a:xfrm>
              <a:prstGeom prst="bentConnector3">
                <a:avLst>
                  <a:gd name="adj1" fmla="val 50000"/>
                </a:avLst>
              </a:prstGeom>
              <a:ln w="12700" cmpd="sng">
                <a:solidFill>
                  <a:schemeClr val="tx1"/>
                </a:solidFill>
                <a:prstDash val="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ector angular 15"/>
              <p:cNvCxnSpPr>
                <a:stCxn id="4" idx="2"/>
                <a:endCxn id="9" idx="0"/>
              </p:cNvCxnSpPr>
              <p:nvPr/>
            </p:nvCxnSpPr>
            <p:spPr>
              <a:xfrm rot="16200000" flipH="1">
                <a:off x="3070602" y="3446273"/>
                <a:ext cx="538925" cy="1774422"/>
              </a:xfrm>
              <a:prstGeom prst="bentConnector3">
                <a:avLst>
                  <a:gd name="adj1" fmla="val 50000"/>
                </a:avLst>
              </a:prstGeom>
              <a:ln w="12700" cmpd="sng">
                <a:solidFill>
                  <a:schemeClr val="tx1"/>
                </a:solidFill>
                <a:prstDash val="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angular 27"/>
              <p:cNvCxnSpPr>
                <a:stCxn id="5" idx="2"/>
                <a:endCxn id="7" idx="0"/>
              </p:cNvCxnSpPr>
              <p:nvPr/>
            </p:nvCxnSpPr>
            <p:spPr>
              <a:xfrm rot="5400000">
                <a:off x="2840281" y="3331830"/>
                <a:ext cx="547649" cy="1994584"/>
              </a:xfrm>
              <a:prstGeom prst="bentConnector3">
                <a:avLst>
                  <a:gd name="adj1" fmla="val 50000"/>
                </a:avLst>
              </a:prstGeom>
              <a:ln w="12700" cmpd="sng">
                <a:solidFill>
                  <a:schemeClr val="tx1"/>
                </a:solidFill>
                <a:prstDash val="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angular 30"/>
              <p:cNvCxnSpPr>
                <a:stCxn id="5" idx="2"/>
                <a:endCxn id="9" idx="0"/>
              </p:cNvCxnSpPr>
              <p:nvPr/>
            </p:nvCxnSpPr>
            <p:spPr>
              <a:xfrm rot="16200000" flipH="1">
                <a:off x="3895512" y="4271183"/>
                <a:ext cx="547649" cy="115878"/>
              </a:xfrm>
              <a:prstGeom prst="bentConnector3">
                <a:avLst>
                  <a:gd name="adj1" fmla="val 50000"/>
                </a:avLst>
              </a:prstGeom>
              <a:ln w="12700" cmpd="sng">
                <a:solidFill>
                  <a:srgbClr val="FF0000"/>
                </a:solidFill>
                <a:prstDash val="solid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angular 33"/>
              <p:cNvCxnSpPr>
                <a:stCxn id="5" idx="2"/>
                <a:endCxn id="10" idx="0"/>
              </p:cNvCxnSpPr>
              <p:nvPr/>
            </p:nvCxnSpPr>
            <p:spPr>
              <a:xfrm rot="16200000" flipH="1">
                <a:off x="4423127" y="3743567"/>
                <a:ext cx="547649" cy="1171109"/>
              </a:xfrm>
              <a:prstGeom prst="bentConnector3">
                <a:avLst>
                  <a:gd name="adj1" fmla="val 50000"/>
                </a:avLst>
              </a:prstGeom>
              <a:ln w="12700" cmpd="sng">
                <a:solidFill>
                  <a:srgbClr val="FF0000"/>
                </a:solidFill>
                <a:prstDash val="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ector angular 110"/>
              <p:cNvCxnSpPr>
                <a:endCxn id="7" idx="2"/>
              </p:cNvCxnSpPr>
              <p:nvPr/>
            </p:nvCxnSpPr>
            <p:spPr>
              <a:xfrm rot="10800000">
                <a:off x="2116813" y="4963075"/>
                <a:ext cx="3880914" cy="265077"/>
              </a:xfrm>
              <a:prstGeom prst="bentConnector2">
                <a:avLst/>
              </a:prstGeom>
              <a:ln w="12700" cmpd="sng">
                <a:solidFill>
                  <a:srgbClr val="008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Conector angular 113"/>
              <p:cNvCxnSpPr>
                <a:endCxn id="8" idx="2"/>
              </p:cNvCxnSpPr>
              <p:nvPr/>
            </p:nvCxnSpPr>
            <p:spPr>
              <a:xfrm rot="10800000">
                <a:off x="3172045" y="4963075"/>
                <a:ext cx="2825683" cy="265077"/>
              </a:xfrm>
              <a:prstGeom prst="bentConnector2">
                <a:avLst/>
              </a:prstGeom>
              <a:ln w="12700" cmpd="sng">
                <a:solidFill>
                  <a:srgbClr val="008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Conector angular 116"/>
              <p:cNvCxnSpPr>
                <a:endCxn id="9" idx="2"/>
              </p:cNvCxnSpPr>
              <p:nvPr/>
            </p:nvCxnSpPr>
            <p:spPr>
              <a:xfrm rot="10800000">
                <a:off x="4227275" y="4963075"/>
                <a:ext cx="1770452" cy="265077"/>
              </a:xfrm>
              <a:prstGeom prst="bentConnector2">
                <a:avLst/>
              </a:prstGeom>
              <a:ln w="12700" cmpd="sng">
                <a:solidFill>
                  <a:srgbClr val="008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Conector angular 119"/>
              <p:cNvCxnSpPr>
                <a:endCxn id="10" idx="2"/>
              </p:cNvCxnSpPr>
              <p:nvPr/>
            </p:nvCxnSpPr>
            <p:spPr>
              <a:xfrm rot="10800000">
                <a:off x="5282507" y="4963075"/>
                <a:ext cx="715221" cy="265077"/>
              </a:xfrm>
              <a:prstGeom prst="bentConnector2">
                <a:avLst/>
              </a:prstGeom>
              <a:ln w="12700" cmpd="sng">
                <a:solidFill>
                  <a:srgbClr val="008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ector angular 18"/>
              <p:cNvCxnSpPr>
                <a:stCxn id="4" idx="2"/>
                <a:endCxn id="10" idx="0"/>
              </p:cNvCxnSpPr>
              <p:nvPr/>
            </p:nvCxnSpPr>
            <p:spPr>
              <a:xfrm rot="16200000" flipH="1">
                <a:off x="3598217" y="2918657"/>
                <a:ext cx="538925" cy="2829653"/>
              </a:xfrm>
              <a:prstGeom prst="bentConnector3">
                <a:avLst>
                  <a:gd name="adj1" fmla="val 50000"/>
                </a:avLst>
              </a:prstGeom>
              <a:ln w="12700" cmpd="sng">
                <a:solidFill>
                  <a:srgbClr val="FF0000"/>
                </a:solidFill>
                <a:prstDash val="solid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1" name="CuadroTexto 190"/>
              <p:cNvSpPr txBox="1"/>
              <p:nvPr/>
            </p:nvSpPr>
            <p:spPr>
              <a:xfrm>
                <a:off x="5460495" y="3458336"/>
                <a:ext cx="6335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200" dirty="0" smtClean="0"/>
                  <a:t>GEISER</a:t>
                </a:r>
                <a:endParaRPr lang="es-ES" sz="1200" dirty="0"/>
              </a:p>
            </p:txBody>
          </p:sp>
        </p:grpSp>
      </p:grpSp>
      <p:grpSp>
        <p:nvGrpSpPr>
          <p:cNvPr id="59" name="Agrupar 58"/>
          <p:cNvGrpSpPr/>
          <p:nvPr/>
        </p:nvGrpSpPr>
        <p:grpSpPr>
          <a:xfrm>
            <a:off x="1473015" y="1123495"/>
            <a:ext cx="6989240" cy="5274572"/>
            <a:chOff x="1473015" y="1123495"/>
            <a:chExt cx="6989240" cy="5274572"/>
          </a:xfrm>
        </p:grpSpPr>
        <p:grpSp>
          <p:nvGrpSpPr>
            <p:cNvPr id="48" name="Agrupar 47"/>
            <p:cNvGrpSpPr/>
            <p:nvPr/>
          </p:nvGrpSpPr>
          <p:grpSpPr>
            <a:xfrm>
              <a:off x="1473015" y="1123495"/>
              <a:ext cx="680037" cy="1905739"/>
              <a:chOff x="1473015" y="1123495"/>
              <a:chExt cx="680037" cy="1905739"/>
            </a:xfrm>
          </p:grpSpPr>
          <p:cxnSp>
            <p:nvCxnSpPr>
              <p:cNvPr id="148" name="Conector angular 147"/>
              <p:cNvCxnSpPr>
                <a:endCxn id="40" idx="0"/>
              </p:cNvCxnSpPr>
              <p:nvPr/>
            </p:nvCxnSpPr>
            <p:spPr>
              <a:xfrm rot="16200000" flipH="1">
                <a:off x="1601940" y="2164376"/>
                <a:ext cx="426972" cy="4785"/>
              </a:xfrm>
              <a:prstGeom prst="bentConnector3">
                <a:avLst>
                  <a:gd name="adj1" fmla="val 50000"/>
                </a:avLst>
              </a:prstGeom>
              <a:ln w="1270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0" name="Imagen 3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40445" y="2380255"/>
                <a:ext cx="554747" cy="648979"/>
              </a:xfrm>
              <a:prstGeom prst="rect">
                <a:avLst/>
              </a:prstGeom>
            </p:spPr>
          </p:pic>
          <p:pic>
            <p:nvPicPr>
              <p:cNvPr id="82" name="Imagen 8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3015" y="1123495"/>
                <a:ext cx="680037" cy="829788"/>
              </a:xfrm>
              <a:prstGeom prst="rect">
                <a:avLst/>
              </a:prstGeom>
            </p:spPr>
          </p:pic>
        </p:grpSp>
        <p:grpSp>
          <p:nvGrpSpPr>
            <p:cNvPr id="51" name="Agrupar 50"/>
            <p:cNvGrpSpPr/>
            <p:nvPr/>
          </p:nvGrpSpPr>
          <p:grpSpPr>
            <a:xfrm>
              <a:off x="2845959" y="4271900"/>
              <a:ext cx="5616296" cy="2126167"/>
              <a:chOff x="2845959" y="4271900"/>
              <a:chExt cx="5616296" cy="2126167"/>
            </a:xfrm>
          </p:grpSpPr>
          <p:grpSp>
            <p:nvGrpSpPr>
              <p:cNvPr id="24" name="Agrupar 23"/>
              <p:cNvGrpSpPr/>
              <p:nvPr/>
            </p:nvGrpSpPr>
            <p:grpSpPr>
              <a:xfrm>
                <a:off x="6888889" y="4271900"/>
                <a:ext cx="1573366" cy="575277"/>
                <a:chOff x="6936675" y="4901459"/>
                <a:chExt cx="1573366" cy="575277"/>
              </a:xfrm>
            </p:grpSpPr>
            <p:pic>
              <p:nvPicPr>
                <p:cNvPr id="139" name="Imagen 138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936675" y="4901459"/>
                  <a:ext cx="786683" cy="575277"/>
                </a:xfrm>
                <a:prstGeom prst="rect">
                  <a:avLst/>
                </a:prstGeom>
              </p:spPr>
            </p:pic>
            <p:pic>
              <p:nvPicPr>
                <p:cNvPr id="155" name="Imagen 154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723358" y="4901459"/>
                  <a:ext cx="786683" cy="575277"/>
                </a:xfrm>
                <a:prstGeom prst="rect">
                  <a:avLst/>
                </a:prstGeom>
              </p:spPr>
            </p:pic>
          </p:grpSp>
          <p:pic>
            <p:nvPicPr>
              <p:cNvPr id="161" name="Imagen 16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45959" y="5648781"/>
                <a:ext cx="786683" cy="575277"/>
              </a:xfrm>
              <a:prstGeom prst="rect">
                <a:avLst/>
              </a:prstGeom>
            </p:spPr>
          </p:pic>
          <p:grpSp>
            <p:nvGrpSpPr>
              <p:cNvPr id="254" name="Agrupar 253"/>
              <p:cNvGrpSpPr/>
              <p:nvPr/>
            </p:nvGrpSpPr>
            <p:grpSpPr>
              <a:xfrm>
                <a:off x="3707139" y="4808395"/>
                <a:ext cx="4412739" cy="1589672"/>
                <a:chOff x="3707139" y="4963074"/>
                <a:chExt cx="4412739" cy="1589672"/>
              </a:xfrm>
            </p:grpSpPr>
            <p:pic>
              <p:nvPicPr>
                <p:cNvPr id="228" name="Imagen 227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326839" y="5759707"/>
                  <a:ext cx="793039" cy="793039"/>
                </a:xfrm>
                <a:prstGeom prst="rect">
                  <a:avLst/>
                </a:prstGeom>
              </p:spPr>
            </p:pic>
            <p:cxnSp>
              <p:nvCxnSpPr>
                <p:cNvPr id="230" name="Conector recto de flecha 229"/>
                <p:cNvCxnSpPr/>
                <p:nvPr/>
              </p:nvCxnSpPr>
              <p:spPr>
                <a:xfrm flipH="1">
                  <a:off x="3707139" y="6156226"/>
                  <a:ext cx="3440363" cy="0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Conector recto de flecha 238"/>
                <p:cNvCxnSpPr/>
                <p:nvPr/>
              </p:nvCxnSpPr>
              <p:spPr>
                <a:xfrm flipH="1" flipV="1">
                  <a:off x="7723358" y="4963074"/>
                  <a:ext cx="2" cy="837338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43" name="Agrupar 242"/>
          <p:cNvGrpSpPr/>
          <p:nvPr/>
        </p:nvGrpSpPr>
        <p:grpSpPr>
          <a:xfrm>
            <a:off x="2963174" y="1234448"/>
            <a:ext cx="3299678" cy="1856489"/>
            <a:chOff x="2963174" y="1234448"/>
            <a:chExt cx="3299678" cy="1856489"/>
          </a:xfrm>
        </p:grpSpPr>
        <p:pic>
          <p:nvPicPr>
            <p:cNvPr id="140" name="Imagen 13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63174" y="1234448"/>
              <a:ext cx="1173394" cy="684480"/>
            </a:xfrm>
            <a:prstGeom prst="rect">
              <a:avLst/>
            </a:prstGeom>
          </p:spPr>
        </p:pic>
        <p:sp>
          <p:nvSpPr>
            <p:cNvPr id="45" name="Rectángulo 44"/>
            <p:cNvSpPr/>
            <p:nvPr/>
          </p:nvSpPr>
          <p:spPr>
            <a:xfrm>
              <a:off x="3722852" y="2237501"/>
              <a:ext cx="2540000" cy="479910"/>
            </a:xfrm>
            <a:prstGeom prst="rect">
              <a:avLst/>
            </a:prstGeom>
            <a:solidFill>
              <a:srgbClr val="3366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dirty="0" smtClean="0"/>
                <a:t>REGTEL UNIZAR</a:t>
              </a:r>
              <a:endParaRPr lang="es-ES" sz="1200" dirty="0"/>
            </a:p>
          </p:txBody>
        </p:sp>
        <p:cxnSp>
          <p:nvCxnSpPr>
            <p:cNvPr id="142" name="Conector angular 141"/>
            <p:cNvCxnSpPr>
              <a:stCxn id="45" idx="0"/>
              <a:endCxn id="140" idx="3"/>
            </p:cNvCxnSpPr>
            <p:nvPr/>
          </p:nvCxnSpPr>
          <p:spPr>
            <a:xfrm rot="16200000" flipV="1">
              <a:off x="4234304" y="1478953"/>
              <a:ext cx="660813" cy="856284"/>
            </a:xfrm>
            <a:prstGeom prst="bentConnector2">
              <a:avLst/>
            </a:prstGeom>
            <a:ln w="12700" cmpd="sng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ector angular 144"/>
            <p:cNvCxnSpPr>
              <a:stCxn id="140" idx="2"/>
              <a:endCxn id="45" idx="1"/>
            </p:cNvCxnSpPr>
            <p:nvPr/>
          </p:nvCxnSpPr>
          <p:spPr>
            <a:xfrm rot="16200000" flipH="1">
              <a:off x="3357097" y="2111701"/>
              <a:ext cx="558528" cy="172981"/>
            </a:xfrm>
            <a:prstGeom prst="bentConnector2">
              <a:avLst/>
            </a:prstGeom>
            <a:ln w="12700" cmpd="sng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ector recto de flecha 241"/>
            <p:cNvCxnSpPr>
              <a:stCxn id="45" idx="2"/>
              <a:endCxn id="43" idx="0"/>
            </p:cNvCxnSpPr>
            <p:nvPr/>
          </p:nvCxnSpPr>
          <p:spPr>
            <a:xfrm flipH="1">
              <a:off x="4992851" y="2717411"/>
              <a:ext cx="1" cy="37352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Agrupar 55"/>
          <p:cNvGrpSpPr/>
          <p:nvPr/>
        </p:nvGrpSpPr>
        <p:grpSpPr>
          <a:xfrm>
            <a:off x="1836544" y="2980388"/>
            <a:ext cx="6619061" cy="3357823"/>
            <a:chOff x="1836544" y="2980388"/>
            <a:chExt cx="6619061" cy="3357823"/>
          </a:xfrm>
        </p:grpSpPr>
        <p:grpSp>
          <p:nvGrpSpPr>
            <p:cNvPr id="35" name="Agrupar 34"/>
            <p:cNvGrpSpPr/>
            <p:nvPr/>
          </p:nvGrpSpPr>
          <p:grpSpPr>
            <a:xfrm>
              <a:off x="6262851" y="2980388"/>
              <a:ext cx="2192754" cy="1291512"/>
              <a:chOff x="6262851" y="2980388"/>
              <a:chExt cx="2192754" cy="1291512"/>
            </a:xfrm>
          </p:grpSpPr>
          <p:sp>
            <p:nvSpPr>
              <p:cNvPr id="133" name="Rectángulo 132"/>
              <p:cNvSpPr/>
              <p:nvPr/>
            </p:nvSpPr>
            <p:spPr>
              <a:xfrm>
                <a:off x="6895539" y="2980388"/>
                <a:ext cx="1560066" cy="479910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dirty="0" smtClean="0"/>
                  <a:t>HERALDO UNIZAR</a:t>
                </a:r>
                <a:endParaRPr lang="es-ES" sz="1200" dirty="0"/>
              </a:p>
            </p:txBody>
          </p:sp>
          <p:cxnSp>
            <p:nvCxnSpPr>
              <p:cNvPr id="245" name="Conector recto de flecha 244"/>
              <p:cNvCxnSpPr>
                <a:stCxn id="133" idx="1"/>
                <a:endCxn id="43" idx="3"/>
              </p:cNvCxnSpPr>
              <p:nvPr/>
            </p:nvCxnSpPr>
            <p:spPr>
              <a:xfrm flipH="1" flipV="1">
                <a:off x="6262851" y="3209376"/>
                <a:ext cx="632688" cy="10967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Conector recto de flecha 109"/>
              <p:cNvCxnSpPr/>
              <p:nvPr/>
            </p:nvCxnSpPr>
            <p:spPr>
              <a:xfrm flipV="1">
                <a:off x="7675572" y="3526132"/>
                <a:ext cx="0" cy="745768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Multiplicación 54"/>
            <p:cNvSpPr/>
            <p:nvPr/>
          </p:nvSpPr>
          <p:spPr>
            <a:xfrm>
              <a:off x="1836544" y="5511638"/>
              <a:ext cx="1009415" cy="826573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8" name="Agrupar 57"/>
          <p:cNvGrpSpPr/>
          <p:nvPr/>
        </p:nvGrpSpPr>
        <p:grpSpPr>
          <a:xfrm>
            <a:off x="2439416" y="2406013"/>
            <a:ext cx="5717501" cy="4008820"/>
            <a:chOff x="2439416" y="2406013"/>
            <a:chExt cx="5717501" cy="4008820"/>
          </a:xfrm>
        </p:grpSpPr>
        <p:pic>
          <p:nvPicPr>
            <p:cNvPr id="33" name="Imagen 3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39416" y="2406013"/>
              <a:ext cx="623221" cy="623221"/>
            </a:xfrm>
            <a:prstGeom prst="rect">
              <a:avLst/>
            </a:prstGeom>
          </p:spPr>
        </p:pic>
        <p:sp>
          <p:nvSpPr>
            <p:cNvPr id="134" name="Multiplicación 133"/>
            <p:cNvSpPr/>
            <p:nvPr/>
          </p:nvSpPr>
          <p:spPr>
            <a:xfrm>
              <a:off x="7147502" y="5588260"/>
              <a:ext cx="1009415" cy="826573"/>
            </a:xfrm>
            <a:prstGeom prst="mathMultiply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717532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Esquema Salidas Heraldo-Geiser</a:t>
            </a:r>
            <a:endParaRPr lang="es-ES" dirty="0"/>
          </a:p>
        </p:txBody>
      </p:sp>
      <p:grpSp>
        <p:nvGrpSpPr>
          <p:cNvPr id="111" name="Agrupar 110"/>
          <p:cNvGrpSpPr/>
          <p:nvPr/>
        </p:nvGrpSpPr>
        <p:grpSpPr>
          <a:xfrm>
            <a:off x="1336897" y="2152484"/>
            <a:ext cx="6430315" cy="2695332"/>
            <a:chOff x="2467156" y="1533075"/>
            <a:chExt cx="6430315" cy="2695332"/>
          </a:xfrm>
        </p:grpSpPr>
        <p:sp>
          <p:nvSpPr>
            <p:cNvPr id="27" name="Rectángulo 26"/>
            <p:cNvSpPr/>
            <p:nvPr/>
          </p:nvSpPr>
          <p:spPr>
            <a:xfrm>
              <a:off x="6118417" y="2697595"/>
              <a:ext cx="1255076" cy="1530812"/>
            </a:xfrm>
            <a:prstGeom prst="rect">
              <a:avLst/>
            </a:prstGeom>
            <a:gradFill>
              <a:gsLst>
                <a:gs pos="0">
                  <a:srgbClr val="FFB323"/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6257017" y="2787871"/>
              <a:ext cx="7940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 smtClean="0"/>
                <a:t>GEISER</a:t>
              </a:r>
              <a:endParaRPr lang="es-ES" sz="1600" dirty="0"/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6223005" y="3261714"/>
              <a:ext cx="1053385" cy="236878"/>
            </a:xfrm>
            <a:prstGeom prst="rect">
              <a:avLst/>
            </a:prstGeom>
            <a:solidFill>
              <a:srgbClr val="FFE697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050" dirty="0" smtClean="0">
                  <a:solidFill>
                    <a:schemeClr val="accent4">
                      <a:lumMod val="75000"/>
                    </a:schemeClr>
                  </a:solidFill>
                </a:rPr>
                <a:t>HACER ASIENTO</a:t>
              </a:r>
            </a:p>
          </p:txBody>
        </p:sp>
        <p:sp>
          <p:nvSpPr>
            <p:cNvPr id="30" name="Rectángulo 29"/>
            <p:cNvSpPr/>
            <p:nvPr/>
          </p:nvSpPr>
          <p:spPr>
            <a:xfrm>
              <a:off x="6223005" y="3708587"/>
              <a:ext cx="1053385" cy="236878"/>
            </a:xfrm>
            <a:prstGeom prst="rect">
              <a:avLst/>
            </a:prstGeom>
            <a:solidFill>
              <a:srgbClr val="FFE697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050" dirty="0" smtClean="0">
                  <a:solidFill>
                    <a:schemeClr val="accent4">
                      <a:lumMod val="75000"/>
                    </a:schemeClr>
                  </a:solidFill>
                </a:rPr>
                <a:t>ENVIAR</a:t>
              </a:r>
            </a:p>
          </p:txBody>
        </p:sp>
        <p:sp>
          <p:nvSpPr>
            <p:cNvPr id="31" name="Nube 30"/>
            <p:cNvSpPr/>
            <p:nvPr/>
          </p:nvSpPr>
          <p:spPr>
            <a:xfrm>
              <a:off x="7784353" y="2403810"/>
              <a:ext cx="1113118" cy="1051414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dirty="0" err="1" smtClean="0">
                  <a:solidFill>
                    <a:schemeClr val="tx1"/>
                  </a:solidFill>
                </a:rPr>
                <a:t>Organos</a:t>
              </a:r>
              <a:endParaRPr lang="es-ES" sz="1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s-ES" sz="1200" dirty="0" smtClean="0">
                  <a:solidFill>
                    <a:schemeClr val="tx1"/>
                  </a:solidFill>
                </a:rPr>
                <a:t>SIR</a:t>
              </a:r>
              <a:endParaRPr lang="es-E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33" name="Conector angular 32"/>
            <p:cNvCxnSpPr>
              <a:stCxn id="30" idx="3"/>
              <a:endCxn id="31" idx="1"/>
            </p:cNvCxnSpPr>
            <p:nvPr/>
          </p:nvCxnSpPr>
          <p:spPr>
            <a:xfrm flipV="1">
              <a:off x="7276390" y="3454104"/>
              <a:ext cx="1064522" cy="372922"/>
            </a:xfrm>
            <a:prstGeom prst="bentConnector2">
              <a:avLst/>
            </a:prstGeom>
            <a:ln>
              <a:solidFill>
                <a:srgbClr val="11D95A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de flecha 34"/>
            <p:cNvCxnSpPr>
              <a:stCxn id="29" idx="2"/>
              <a:endCxn id="30" idx="0"/>
            </p:cNvCxnSpPr>
            <p:nvPr/>
          </p:nvCxnSpPr>
          <p:spPr>
            <a:xfrm>
              <a:off x="6749698" y="3498592"/>
              <a:ext cx="0" cy="209995"/>
            </a:xfrm>
            <a:prstGeom prst="straightConnector1">
              <a:avLst/>
            </a:prstGeom>
            <a:ln>
              <a:solidFill>
                <a:srgbClr val="11D95A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ángulo 37"/>
            <p:cNvSpPr/>
            <p:nvPr/>
          </p:nvSpPr>
          <p:spPr>
            <a:xfrm>
              <a:off x="2467156" y="1533075"/>
              <a:ext cx="1480274" cy="2293952"/>
            </a:xfrm>
            <a:prstGeom prst="rect">
              <a:avLst/>
            </a:prstGeom>
            <a:gradFill>
              <a:gsLst>
                <a:gs pos="0">
                  <a:srgbClr val="3366FF"/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2579360" y="1586702"/>
              <a:ext cx="12737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dirty="0" smtClean="0"/>
                <a:t>HER@LDO</a:t>
              </a:r>
              <a:endParaRPr lang="es-ES" sz="2000" dirty="0"/>
            </a:p>
          </p:txBody>
        </p:sp>
        <p:sp>
          <p:nvSpPr>
            <p:cNvPr id="40" name="Rectángulo 39"/>
            <p:cNvSpPr/>
            <p:nvPr/>
          </p:nvSpPr>
          <p:spPr>
            <a:xfrm>
              <a:off x="2579360" y="2068428"/>
              <a:ext cx="1273706" cy="1495038"/>
            </a:xfrm>
            <a:prstGeom prst="rect">
              <a:avLst/>
            </a:prstGeom>
            <a:solidFill>
              <a:srgbClr val="FFE697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00" dirty="0" smtClean="0">
                <a:solidFill>
                  <a:schemeClr val="accent4">
                    <a:lumMod val="75000"/>
                  </a:schemeClr>
                </a:solidFill>
              </a:endParaRPr>
            </a:p>
            <a:p>
              <a:pPr algn="ctr"/>
              <a:r>
                <a:rPr lang="es-ES" sz="1000" dirty="0" smtClean="0">
                  <a:solidFill>
                    <a:schemeClr val="accent4">
                      <a:lumMod val="75000"/>
                    </a:schemeClr>
                  </a:solidFill>
                </a:rPr>
                <a:t>Salidas Registro:</a:t>
              </a:r>
            </a:p>
            <a:p>
              <a:pPr algn="ctr"/>
              <a:endParaRPr lang="es-ES" sz="1000" dirty="0" smtClean="0">
                <a:solidFill>
                  <a:schemeClr val="accent4">
                    <a:lumMod val="75000"/>
                  </a:schemeClr>
                </a:solidFill>
              </a:endParaRPr>
            </a:p>
            <a:p>
              <a:pPr marL="228600" indent="-228600">
                <a:buFont typeface="+mj-lt"/>
                <a:buAutoNum type="arabicPeriod"/>
              </a:pPr>
              <a:r>
                <a:rPr lang="es-ES" sz="800" dirty="0" smtClean="0">
                  <a:solidFill>
                    <a:schemeClr val="accent4">
                      <a:lumMod val="75000"/>
                    </a:schemeClr>
                  </a:solidFill>
                </a:rPr>
                <a:t>Preparar salida</a:t>
              </a:r>
            </a:p>
            <a:p>
              <a:pPr marL="228600" indent="-228600">
                <a:buFont typeface="+mj-lt"/>
                <a:buAutoNum type="arabicPeriod"/>
              </a:pPr>
              <a:endParaRPr lang="es-ES" sz="800" dirty="0" smtClean="0">
                <a:solidFill>
                  <a:schemeClr val="accent4">
                    <a:lumMod val="75000"/>
                  </a:schemeClr>
                </a:solidFill>
              </a:endParaRPr>
            </a:p>
            <a:p>
              <a:pPr marL="228600" indent="-228600">
                <a:buFont typeface="+mj-lt"/>
                <a:buAutoNum type="arabicPeriod"/>
              </a:pPr>
              <a:r>
                <a:rPr lang="es-ES" sz="800" dirty="0" smtClean="0">
                  <a:solidFill>
                    <a:schemeClr val="accent4">
                      <a:lumMod val="75000"/>
                    </a:schemeClr>
                  </a:solidFill>
                </a:rPr>
                <a:t>Registrar</a:t>
              </a:r>
              <a:br>
                <a:rPr lang="es-ES" sz="800" dirty="0" smtClean="0">
                  <a:solidFill>
                    <a:schemeClr val="accent4">
                      <a:lumMod val="75000"/>
                    </a:schemeClr>
                  </a:solidFill>
                </a:rPr>
              </a:br>
              <a:endParaRPr lang="es-ES" sz="800" dirty="0" smtClean="0">
                <a:solidFill>
                  <a:schemeClr val="accent4">
                    <a:lumMod val="75000"/>
                  </a:schemeClr>
                </a:solidFill>
              </a:endParaRPr>
            </a:p>
            <a:p>
              <a:pPr marL="228600" indent="-228600">
                <a:buFont typeface="+mj-lt"/>
                <a:buAutoNum type="arabicPeriod"/>
              </a:pPr>
              <a:r>
                <a:rPr lang="es-ES" sz="800" dirty="0" err="1" smtClean="0">
                  <a:solidFill>
                    <a:schemeClr val="accent4">
                      <a:lumMod val="75000"/>
                    </a:schemeClr>
                  </a:solidFill>
                </a:rPr>
                <a:t>Envio</a:t>
              </a:r>
              <a:r>
                <a:rPr lang="es-ES" sz="800" dirty="0" smtClean="0">
                  <a:solidFill>
                    <a:schemeClr val="accent4">
                      <a:lumMod val="75000"/>
                    </a:schemeClr>
                  </a:solidFill>
                </a:rPr>
                <a:t> Manual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s-ES" sz="800" dirty="0" smtClean="0">
                  <a:solidFill>
                    <a:schemeClr val="accent4">
                      <a:lumMod val="75000"/>
                    </a:schemeClr>
                  </a:solidFill>
                </a:rPr>
                <a:t>Seguimiento Manual</a:t>
              </a:r>
            </a:p>
            <a:p>
              <a:pPr marL="228600" indent="-228600">
                <a:buFont typeface="+mj-lt"/>
                <a:buAutoNum type="arabicPeriod"/>
              </a:pPr>
              <a:endParaRPr lang="es-ES" sz="800" dirty="0">
                <a:solidFill>
                  <a:schemeClr val="accent4">
                    <a:lumMod val="75000"/>
                  </a:schemeClr>
                </a:solidFill>
              </a:endParaRPr>
            </a:p>
            <a:p>
              <a:pPr marL="228600" indent="-228600">
                <a:buFont typeface="+mj-lt"/>
                <a:buAutoNum type="arabicPeriod"/>
              </a:pPr>
              <a:r>
                <a:rPr lang="es-ES" sz="800" dirty="0" err="1" smtClean="0">
                  <a:solidFill>
                    <a:schemeClr val="accent4">
                      <a:lumMod val="75000"/>
                    </a:schemeClr>
                  </a:solidFill>
                </a:rPr>
                <a:t>Envio</a:t>
              </a:r>
              <a:r>
                <a:rPr lang="es-ES" sz="800" dirty="0" smtClean="0">
                  <a:solidFill>
                    <a:schemeClr val="accent4">
                      <a:lumMod val="75000"/>
                    </a:schemeClr>
                  </a:solidFill>
                </a:rPr>
                <a:t> Auto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s-ES" sz="800" dirty="0" smtClean="0">
                  <a:solidFill>
                    <a:schemeClr val="accent4">
                      <a:lumMod val="75000"/>
                    </a:schemeClr>
                  </a:solidFill>
                </a:rPr>
                <a:t>Seguimiento Auto</a:t>
              </a:r>
              <a:endParaRPr lang="es-ES" sz="900" dirty="0" smtClean="0">
                <a:solidFill>
                  <a:schemeClr val="accent4">
                    <a:lumMod val="75000"/>
                  </a:schemeClr>
                </a:solidFill>
              </a:endParaRPr>
            </a:p>
            <a:p>
              <a:pPr algn="ctr"/>
              <a:endParaRPr lang="es-ES" sz="1000" dirty="0" smtClean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cxnSp>
          <p:nvCxnSpPr>
            <p:cNvPr id="44" name="Conector angular 43"/>
            <p:cNvCxnSpPr>
              <a:endCxn id="49" idx="1"/>
            </p:cNvCxnSpPr>
            <p:nvPr/>
          </p:nvCxnSpPr>
          <p:spPr>
            <a:xfrm flipV="1">
              <a:off x="3346824" y="1949420"/>
              <a:ext cx="1317473" cy="772995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ombo 48"/>
            <p:cNvSpPr/>
            <p:nvPr/>
          </p:nvSpPr>
          <p:spPr>
            <a:xfrm>
              <a:off x="4664297" y="1623298"/>
              <a:ext cx="786584" cy="652244"/>
            </a:xfrm>
            <a:prstGeom prst="diamond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00" dirty="0">
                <a:solidFill>
                  <a:srgbClr val="000000"/>
                </a:solidFill>
              </a:endParaRPr>
            </a:p>
          </p:txBody>
        </p:sp>
        <p:sp>
          <p:nvSpPr>
            <p:cNvPr id="50" name="CuadroTexto 49"/>
            <p:cNvSpPr txBox="1"/>
            <p:nvPr/>
          </p:nvSpPr>
          <p:spPr>
            <a:xfrm>
              <a:off x="4763550" y="1730388"/>
              <a:ext cx="5950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000" b="1" dirty="0" smtClean="0"/>
                <a:t>Tipo</a:t>
              </a:r>
            </a:p>
            <a:p>
              <a:pPr algn="ctr"/>
              <a:r>
                <a:rPr lang="es-ES" sz="1000" b="1" dirty="0" smtClean="0"/>
                <a:t>Destino</a:t>
              </a:r>
              <a:endParaRPr lang="es-ES" sz="1000" b="1" dirty="0"/>
            </a:p>
          </p:txBody>
        </p:sp>
        <p:cxnSp>
          <p:nvCxnSpPr>
            <p:cNvPr id="60" name="Conector angular 59"/>
            <p:cNvCxnSpPr>
              <a:stCxn id="49" idx="2"/>
            </p:cNvCxnSpPr>
            <p:nvPr/>
          </p:nvCxnSpPr>
          <p:spPr>
            <a:xfrm rot="16200000" flipH="1">
              <a:off x="5162561" y="2170570"/>
              <a:ext cx="850885" cy="1060828"/>
            </a:xfrm>
            <a:prstGeom prst="bent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CuadroTexto 60"/>
            <p:cNvSpPr txBox="1"/>
            <p:nvPr/>
          </p:nvSpPr>
          <p:spPr>
            <a:xfrm>
              <a:off x="5037847" y="2515180"/>
              <a:ext cx="8815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700" b="1" dirty="0" smtClean="0"/>
                <a:t>- Interesados</a:t>
              </a:r>
            </a:p>
            <a:p>
              <a:r>
                <a:rPr lang="es-ES" sz="700" b="1" dirty="0" smtClean="0"/>
                <a:t>- “Desconectados”</a:t>
              </a:r>
              <a:endParaRPr lang="es-ES" sz="700" b="1" dirty="0"/>
            </a:p>
          </p:txBody>
        </p:sp>
        <p:cxnSp>
          <p:nvCxnSpPr>
            <p:cNvPr id="73" name="Conector angular 72"/>
            <p:cNvCxnSpPr>
              <a:stCxn id="27" idx="1"/>
            </p:cNvCxnSpPr>
            <p:nvPr/>
          </p:nvCxnSpPr>
          <p:spPr>
            <a:xfrm rot="10800000">
              <a:off x="3802539" y="3048003"/>
              <a:ext cx="2315879" cy="414999"/>
            </a:xfrm>
            <a:prstGeom prst="bentConnector3">
              <a:avLst/>
            </a:prstGeom>
            <a:ln>
              <a:solidFill>
                <a:srgbClr val="FF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ángulo 80"/>
            <p:cNvSpPr/>
            <p:nvPr/>
          </p:nvSpPr>
          <p:spPr>
            <a:xfrm>
              <a:off x="6276250" y="1630197"/>
              <a:ext cx="955264" cy="637137"/>
            </a:xfrm>
            <a:prstGeom prst="rect">
              <a:avLst/>
            </a:prstGeom>
            <a:gradFill>
              <a:gsLst>
                <a:gs pos="0">
                  <a:srgbClr val="FFB323"/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83" name="Conector angular 82"/>
            <p:cNvCxnSpPr>
              <a:stCxn id="49" idx="3"/>
              <a:endCxn id="81" idx="1"/>
            </p:cNvCxnSpPr>
            <p:nvPr/>
          </p:nvCxnSpPr>
          <p:spPr>
            <a:xfrm flipV="1">
              <a:off x="5450881" y="1948766"/>
              <a:ext cx="825369" cy="654"/>
            </a:xfrm>
            <a:prstGeom prst="bentConnector3">
              <a:avLst/>
            </a:prstGeom>
            <a:ln>
              <a:solidFill>
                <a:srgbClr val="11D95A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CuadroTexto 83"/>
            <p:cNvSpPr txBox="1"/>
            <p:nvPr/>
          </p:nvSpPr>
          <p:spPr>
            <a:xfrm>
              <a:off x="6293521" y="1638999"/>
              <a:ext cx="92072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 smtClean="0"/>
                <a:t>Registro</a:t>
              </a:r>
            </a:p>
            <a:p>
              <a:r>
                <a:rPr lang="es-ES" sz="1600" dirty="0" smtClean="0"/>
                <a:t>General</a:t>
              </a:r>
              <a:endParaRPr lang="es-ES" sz="1600" dirty="0"/>
            </a:p>
          </p:txBody>
        </p:sp>
        <p:cxnSp>
          <p:nvCxnSpPr>
            <p:cNvPr id="87" name="Conector angular 86"/>
            <p:cNvCxnSpPr>
              <a:stCxn id="81" idx="2"/>
              <a:endCxn id="27" idx="0"/>
            </p:cNvCxnSpPr>
            <p:nvPr/>
          </p:nvCxnSpPr>
          <p:spPr>
            <a:xfrm rot="5400000">
              <a:off x="6534789" y="2478501"/>
              <a:ext cx="430261" cy="7927"/>
            </a:xfrm>
            <a:prstGeom prst="bentConnector3">
              <a:avLst/>
            </a:prstGeom>
            <a:ln>
              <a:solidFill>
                <a:srgbClr val="11D95A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ector angular 87"/>
            <p:cNvCxnSpPr/>
            <p:nvPr/>
          </p:nvCxnSpPr>
          <p:spPr>
            <a:xfrm rot="10800000">
              <a:off x="3712887" y="3365884"/>
              <a:ext cx="2405530" cy="461149"/>
            </a:xfrm>
            <a:prstGeom prst="bentConnector3">
              <a:avLst>
                <a:gd name="adj1" fmla="val 69255"/>
              </a:avLst>
            </a:prstGeom>
            <a:ln>
              <a:solidFill>
                <a:srgbClr val="11D95A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CuadroTexto 93"/>
            <p:cNvSpPr txBox="1"/>
            <p:nvPr/>
          </p:nvSpPr>
          <p:spPr>
            <a:xfrm>
              <a:off x="5478611" y="1676354"/>
              <a:ext cx="88152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700" b="1" dirty="0" smtClean="0"/>
                <a:t>CONECTADOS</a:t>
              </a:r>
            </a:p>
          </p:txBody>
        </p:sp>
      </p:grpSp>
      <p:sp>
        <p:nvSpPr>
          <p:cNvPr id="112" name="CuadroTexto 111"/>
          <p:cNvSpPr txBox="1"/>
          <p:nvPr/>
        </p:nvSpPr>
        <p:spPr>
          <a:xfrm>
            <a:off x="1096583" y="5318571"/>
            <a:ext cx="66706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HOY: </a:t>
            </a:r>
          </a:p>
          <a:p>
            <a:r>
              <a:rPr lang="es-ES" dirty="0"/>
              <a:t>	</a:t>
            </a:r>
            <a:r>
              <a:rPr lang="es-ES" dirty="0" smtClean="0"/>
              <a:t>Un sistema </a:t>
            </a:r>
            <a:r>
              <a:rPr lang="es-ES" dirty="0" err="1" smtClean="0"/>
              <a:t>semi</a:t>
            </a:r>
            <a:r>
              <a:rPr lang="es-ES" dirty="0" smtClean="0"/>
              <a:t>-automatizado similar al EDRS usado en Tramita</a:t>
            </a:r>
          </a:p>
          <a:p>
            <a:r>
              <a:rPr lang="es-ES" dirty="0" smtClean="0"/>
              <a:t>FUTURO PROXIMO:</a:t>
            </a:r>
          </a:p>
          <a:p>
            <a:r>
              <a:rPr lang="es-ES" dirty="0"/>
              <a:t>	</a:t>
            </a:r>
            <a:r>
              <a:rPr lang="es-ES" dirty="0" smtClean="0"/>
              <a:t>Un sistema de envío y notificación automatizado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2505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598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Sistemas de firma en HER@LDO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4520" y="1134022"/>
            <a:ext cx="8229600" cy="5579387"/>
          </a:xfrm>
        </p:spPr>
        <p:txBody>
          <a:bodyPr>
            <a:noAutofit/>
          </a:bodyPr>
          <a:lstStyle/>
          <a:p>
            <a:r>
              <a:rPr lang="es-ES" sz="1400" dirty="0" smtClean="0"/>
              <a:t>Opciones:</a:t>
            </a:r>
          </a:p>
          <a:p>
            <a:endParaRPr lang="es-ES" sz="1400" dirty="0" smtClean="0"/>
          </a:p>
          <a:p>
            <a:pPr lvl="1"/>
            <a:r>
              <a:rPr lang="es-ES" sz="1200" b="1" dirty="0" smtClean="0"/>
              <a:t>Firma en servidor (</a:t>
            </a:r>
            <a:r>
              <a:rPr lang="es-ES" sz="1200" b="1" dirty="0" err="1" smtClean="0"/>
              <a:t>unizar</a:t>
            </a:r>
            <a:r>
              <a:rPr lang="es-ES" sz="1200" b="1" dirty="0" smtClean="0"/>
              <a:t>)</a:t>
            </a:r>
          </a:p>
          <a:p>
            <a:pPr lvl="2"/>
            <a:r>
              <a:rPr lang="es-ES" sz="1100" dirty="0" smtClean="0"/>
              <a:t>Firma con certificado digital del tramitador</a:t>
            </a:r>
          </a:p>
          <a:p>
            <a:pPr lvl="2"/>
            <a:r>
              <a:rPr lang="es-ES" sz="1100" dirty="0" smtClean="0"/>
              <a:t>Se envían al servidor los documentos y el certificado</a:t>
            </a:r>
          </a:p>
          <a:p>
            <a:pPr lvl="2"/>
            <a:r>
              <a:rPr lang="es-ES" sz="1100" dirty="0" smtClean="0"/>
              <a:t>Se devuelven el conjunto de documento firmados</a:t>
            </a:r>
          </a:p>
          <a:p>
            <a:pPr lvl="2"/>
            <a:r>
              <a:rPr lang="es-ES" sz="1100" dirty="0" smtClean="0"/>
              <a:t>Sustituye al actual procedimiento de “Firma de documentos”</a:t>
            </a:r>
          </a:p>
          <a:p>
            <a:pPr lvl="1"/>
            <a:r>
              <a:rPr lang="es-ES" sz="1200" b="1" dirty="0" smtClean="0"/>
              <a:t>Firma con sello de </a:t>
            </a:r>
            <a:r>
              <a:rPr lang="es-ES" sz="1200" b="1" dirty="0" err="1"/>
              <a:t>O</a:t>
            </a:r>
            <a:r>
              <a:rPr lang="es-ES" sz="1200" b="1" dirty="0" err="1" smtClean="0"/>
              <a:t>rgano</a:t>
            </a:r>
            <a:endParaRPr lang="es-ES" sz="1200" b="1" dirty="0" smtClean="0"/>
          </a:p>
          <a:p>
            <a:pPr lvl="2"/>
            <a:r>
              <a:rPr lang="es-ES" sz="1100" dirty="0" smtClean="0"/>
              <a:t>Uso muy restrictivo</a:t>
            </a:r>
          </a:p>
          <a:p>
            <a:pPr lvl="2"/>
            <a:r>
              <a:rPr lang="es-ES" sz="1100" dirty="0" smtClean="0"/>
              <a:t>Actuaciones Administrativas Automatizadas</a:t>
            </a:r>
          </a:p>
          <a:p>
            <a:pPr lvl="2"/>
            <a:r>
              <a:rPr lang="es-ES" sz="1100" dirty="0" smtClean="0"/>
              <a:t>Digitalización de documentos físicos (compulsa)</a:t>
            </a:r>
          </a:p>
          <a:p>
            <a:pPr lvl="1"/>
            <a:r>
              <a:rPr lang="es-ES" sz="1200" b="1" dirty="0" smtClean="0"/>
              <a:t>Incorporación de documentos firmados</a:t>
            </a:r>
          </a:p>
          <a:p>
            <a:pPr lvl="2"/>
            <a:r>
              <a:rPr lang="es-ES" sz="1100" dirty="0" smtClean="0"/>
              <a:t>La firma puede haberse hecho en cualquier sistema</a:t>
            </a:r>
          </a:p>
          <a:p>
            <a:pPr lvl="2"/>
            <a:r>
              <a:rPr lang="es-ES" sz="1100" dirty="0" smtClean="0"/>
              <a:t>Al incorporarla se chequea</a:t>
            </a:r>
          </a:p>
          <a:p>
            <a:pPr lvl="2"/>
            <a:r>
              <a:rPr lang="es-ES" sz="1100" dirty="0" smtClean="0"/>
              <a:t>Firmas masivas en herramientas de escritorio</a:t>
            </a:r>
          </a:p>
          <a:p>
            <a:pPr lvl="1"/>
            <a:r>
              <a:rPr lang="es-ES" sz="1200" b="1" dirty="0" smtClean="0"/>
              <a:t>Envío al Portafirmas</a:t>
            </a:r>
          </a:p>
          <a:p>
            <a:pPr lvl="2"/>
            <a:r>
              <a:rPr lang="es-ES" sz="1100" dirty="0" smtClean="0"/>
              <a:t>Se prepara la solicitud con los documentos y los firmantes</a:t>
            </a:r>
          </a:p>
          <a:p>
            <a:pPr lvl="2"/>
            <a:r>
              <a:rPr lang="es-ES" sz="1100" dirty="0" smtClean="0"/>
              <a:t>El Portafirmas (MINHAP) gestiona el proceso de firma</a:t>
            </a:r>
          </a:p>
          <a:p>
            <a:pPr lvl="2"/>
            <a:r>
              <a:rPr lang="es-ES" sz="1100" dirty="0" smtClean="0"/>
              <a:t>Heraldo recibe el resultado</a:t>
            </a:r>
          </a:p>
          <a:p>
            <a:pPr lvl="2"/>
            <a:r>
              <a:rPr lang="es-ES" sz="1100" dirty="0" err="1" smtClean="0"/>
              <a:t>Sustutuye</a:t>
            </a:r>
            <a:r>
              <a:rPr lang="es-ES" sz="1100" dirty="0" smtClean="0"/>
              <a:t> al actual procedimiento de “Envío a la Bandeja de Firmas”</a:t>
            </a:r>
          </a:p>
          <a:p>
            <a:pPr lvl="2"/>
            <a:endParaRPr lang="es-ES" sz="1100" dirty="0" smtClean="0"/>
          </a:p>
          <a:p>
            <a:pPr lvl="1"/>
            <a:r>
              <a:rPr lang="es-ES" sz="1200" b="1" dirty="0" smtClean="0">
                <a:solidFill>
                  <a:srgbClr val="0000FF"/>
                </a:solidFill>
              </a:rPr>
              <a:t>Firma en cliente</a:t>
            </a:r>
          </a:p>
          <a:p>
            <a:pPr lvl="2"/>
            <a:r>
              <a:rPr lang="es-ES" sz="1100" dirty="0" smtClean="0">
                <a:solidFill>
                  <a:srgbClr val="0000FF"/>
                </a:solidFill>
              </a:rPr>
              <a:t>Funcionalmente similar ala firma en servidor pero sin </a:t>
            </a:r>
            <a:r>
              <a:rPr lang="es-ES" sz="1100" dirty="0" err="1" smtClean="0">
                <a:solidFill>
                  <a:srgbClr val="0000FF"/>
                </a:solidFill>
              </a:rPr>
              <a:t>ebviar</a:t>
            </a:r>
            <a:r>
              <a:rPr lang="es-ES" sz="1100" dirty="0" smtClean="0">
                <a:solidFill>
                  <a:srgbClr val="0000FF"/>
                </a:solidFill>
              </a:rPr>
              <a:t> el certificado</a:t>
            </a:r>
          </a:p>
          <a:p>
            <a:pPr lvl="2"/>
            <a:r>
              <a:rPr lang="es-ES" sz="1100" dirty="0" smtClean="0">
                <a:solidFill>
                  <a:srgbClr val="0000FF"/>
                </a:solidFill>
              </a:rPr>
              <a:t>Usando “</a:t>
            </a:r>
            <a:r>
              <a:rPr lang="es-ES" sz="1100" dirty="0" err="1" smtClean="0">
                <a:solidFill>
                  <a:srgbClr val="0000FF"/>
                </a:solidFill>
              </a:rPr>
              <a:t>autofirma</a:t>
            </a:r>
            <a:r>
              <a:rPr lang="es-ES" sz="1100" dirty="0" smtClean="0">
                <a:solidFill>
                  <a:srgbClr val="0000FF"/>
                </a:solidFill>
              </a:rPr>
              <a:t>” en vez de lo </a:t>
            </a:r>
            <a:r>
              <a:rPr lang="es-ES" sz="1100" dirty="0" err="1" smtClean="0">
                <a:solidFill>
                  <a:srgbClr val="0000FF"/>
                </a:solidFill>
              </a:rPr>
              <a:t>applets</a:t>
            </a:r>
            <a:r>
              <a:rPr lang="es-ES" sz="1100" dirty="0" smtClean="0">
                <a:solidFill>
                  <a:srgbClr val="0000FF"/>
                </a:solidFill>
              </a:rPr>
              <a:t> java</a:t>
            </a:r>
          </a:p>
          <a:p>
            <a:pPr lvl="1"/>
            <a:r>
              <a:rPr lang="es-ES" sz="1200" b="1" dirty="0" smtClean="0">
                <a:solidFill>
                  <a:srgbClr val="0000FF"/>
                </a:solidFill>
              </a:rPr>
              <a:t>Firma en la nube (CL@VE)</a:t>
            </a:r>
          </a:p>
          <a:p>
            <a:pPr lvl="2"/>
            <a:r>
              <a:rPr lang="es-ES" sz="1100" dirty="0" smtClean="0">
                <a:solidFill>
                  <a:srgbClr val="0000FF"/>
                </a:solidFill>
              </a:rPr>
              <a:t>Similar a la firma en servidor con el certificado en “la nube”</a:t>
            </a:r>
          </a:p>
          <a:p>
            <a:pPr lvl="2"/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366660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9898"/>
            <a:ext cx="8229600" cy="653136"/>
          </a:xfrm>
        </p:spPr>
        <p:txBody>
          <a:bodyPr>
            <a:normAutofit fontScale="90000"/>
          </a:bodyPr>
          <a:lstStyle/>
          <a:p>
            <a:r>
              <a:rPr lang="es-ES" b="1" i="1" dirty="0" smtClean="0"/>
              <a:t>HER@LDO-Firma </a:t>
            </a:r>
            <a:endParaRPr lang="es-ES" b="1" i="1" dirty="0"/>
          </a:p>
        </p:txBody>
      </p:sp>
      <p:sp>
        <p:nvSpPr>
          <p:cNvPr id="4" name="Rectángulo 3"/>
          <p:cNvSpPr/>
          <p:nvPr/>
        </p:nvSpPr>
        <p:spPr>
          <a:xfrm>
            <a:off x="1765103" y="2421140"/>
            <a:ext cx="2037606" cy="5329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HER@LDO </a:t>
            </a:r>
            <a:r>
              <a:rPr lang="es-ES" dirty="0" smtClean="0"/>
              <a:t>-FIRMAS</a:t>
            </a:r>
            <a:endParaRPr lang="es-ES" dirty="0"/>
          </a:p>
        </p:txBody>
      </p:sp>
      <p:grpSp>
        <p:nvGrpSpPr>
          <p:cNvPr id="96" name="Agrupar 95"/>
          <p:cNvGrpSpPr/>
          <p:nvPr/>
        </p:nvGrpSpPr>
        <p:grpSpPr>
          <a:xfrm>
            <a:off x="3802709" y="1296093"/>
            <a:ext cx="2553950" cy="1391542"/>
            <a:chOff x="3802709" y="1296093"/>
            <a:chExt cx="2553950" cy="1391542"/>
          </a:xfrm>
        </p:grpSpPr>
        <p:cxnSp>
          <p:nvCxnSpPr>
            <p:cNvPr id="16" name="Conector angular 15"/>
            <p:cNvCxnSpPr>
              <a:stCxn id="4" idx="3"/>
              <a:endCxn id="8" idx="1"/>
            </p:cNvCxnSpPr>
            <p:nvPr/>
          </p:nvCxnSpPr>
          <p:spPr>
            <a:xfrm flipV="1">
              <a:off x="3802709" y="1634646"/>
              <a:ext cx="960046" cy="1052989"/>
            </a:xfrm>
            <a:prstGeom prst="bentConnector3">
              <a:avLst>
                <a:gd name="adj1" fmla="val 65355"/>
              </a:avLst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ángulo 7"/>
            <p:cNvSpPr/>
            <p:nvPr/>
          </p:nvSpPr>
          <p:spPr>
            <a:xfrm>
              <a:off x="4762755" y="1296093"/>
              <a:ext cx="1593904" cy="677106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rgbClr val="000000"/>
                  </a:solidFill>
                </a:rPr>
                <a:t>PORTAFIRMAS</a:t>
              </a:r>
            </a:p>
            <a:p>
              <a:pPr algn="ctr"/>
              <a:r>
                <a:rPr lang="es-ES" sz="1200" dirty="0" smtClean="0">
                  <a:solidFill>
                    <a:srgbClr val="000000"/>
                  </a:solidFill>
                </a:rPr>
                <a:t>MINHAP</a:t>
              </a:r>
              <a:endParaRPr lang="es-E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4" name="Agrupar 93"/>
          <p:cNvGrpSpPr/>
          <p:nvPr/>
        </p:nvGrpSpPr>
        <p:grpSpPr>
          <a:xfrm>
            <a:off x="3802709" y="2167393"/>
            <a:ext cx="2310996" cy="1200649"/>
            <a:chOff x="3802709" y="2167393"/>
            <a:chExt cx="2310996" cy="1200649"/>
          </a:xfrm>
        </p:grpSpPr>
        <p:cxnSp>
          <p:nvCxnSpPr>
            <p:cNvPr id="17" name="Conector angular 16"/>
            <p:cNvCxnSpPr>
              <a:stCxn id="4" idx="3"/>
              <a:endCxn id="10" idx="1"/>
            </p:cNvCxnSpPr>
            <p:nvPr/>
          </p:nvCxnSpPr>
          <p:spPr>
            <a:xfrm flipV="1">
              <a:off x="3802709" y="2675393"/>
              <a:ext cx="1248998" cy="12242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Agrupar 79"/>
            <p:cNvGrpSpPr/>
            <p:nvPr/>
          </p:nvGrpSpPr>
          <p:grpSpPr>
            <a:xfrm>
              <a:off x="5005709" y="2167393"/>
              <a:ext cx="1107996" cy="1200649"/>
              <a:chOff x="5005709" y="2167393"/>
              <a:chExt cx="1107996" cy="1200649"/>
            </a:xfrm>
          </p:grpSpPr>
          <p:pic>
            <p:nvPicPr>
              <p:cNvPr id="10" name="Imagen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51707" y="2167393"/>
                <a:ext cx="1016000" cy="1016000"/>
              </a:xfrm>
              <a:prstGeom prst="rect">
                <a:avLst/>
              </a:prstGeom>
            </p:spPr>
          </p:pic>
          <p:sp>
            <p:nvSpPr>
              <p:cNvPr id="33" name="CuadroTexto 32"/>
              <p:cNvSpPr txBox="1"/>
              <p:nvPr/>
            </p:nvSpPr>
            <p:spPr>
              <a:xfrm>
                <a:off x="5005709" y="3121821"/>
                <a:ext cx="110799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000" dirty="0" smtClean="0"/>
                  <a:t>Firma en servidor</a:t>
                </a:r>
                <a:endParaRPr lang="es-ES" sz="1000" dirty="0"/>
              </a:p>
            </p:txBody>
          </p:sp>
        </p:grpSp>
      </p:grpSp>
      <p:grpSp>
        <p:nvGrpSpPr>
          <p:cNvPr id="95" name="Agrupar 94"/>
          <p:cNvGrpSpPr/>
          <p:nvPr/>
        </p:nvGrpSpPr>
        <p:grpSpPr>
          <a:xfrm>
            <a:off x="3802709" y="2687635"/>
            <a:ext cx="2339719" cy="1898788"/>
            <a:chOff x="3802709" y="2687635"/>
            <a:chExt cx="2339719" cy="1898788"/>
          </a:xfrm>
        </p:grpSpPr>
        <p:cxnSp>
          <p:nvCxnSpPr>
            <p:cNvPr id="20" name="Conector angular 19"/>
            <p:cNvCxnSpPr>
              <a:stCxn id="4" idx="3"/>
              <a:endCxn id="3" idx="1"/>
            </p:cNvCxnSpPr>
            <p:nvPr/>
          </p:nvCxnSpPr>
          <p:spPr>
            <a:xfrm>
              <a:off x="3802709" y="2687635"/>
              <a:ext cx="1248998" cy="1094294"/>
            </a:xfrm>
            <a:prstGeom prst="bentConnector3">
              <a:avLst>
                <a:gd name="adj1" fmla="val 50000"/>
              </a:avLst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Agrupar 80"/>
            <p:cNvGrpSpPr/>
            <p:nvPr/>
          </p:nvGrpSpPr>
          <p:grpSpPr>
            <a:xfrm>
              <a:off x="4976987" y="3273929"/>
              <a:ext cx="1165441" cy="1312494"/>
              <a:chOff x="4976987" y="3273929"/>
              <a:chExt cx="1165441" cy="1312494"/>
            </a:xfrm>
          </p:grpSpPr>
          <p:pic>
            <p:nvPicPr>
              <p:cNvPr id="3" name="Imagen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51707" y="3273929"/>
                <a:ext cx="1016000" cy="1016000"/>
              </a:xfrm>
              <a:prstGeom prst="rect">
                <a:avLst/>
              </a:prstGeom>
            </p:spPr>
          </p:pic>
          <p:sp>
            <p:nvSpPr>
              <p:cNvPr id="34" name="CuadroTexto 33"/>
              <p:cNvSpPr txBox="1"/>
              <p:nvPr/>
            </p:nvSpPr>
            <p:spPr>
              <a:xfrm>
                <a:off x="4976987" y="4340202"/>
                <a:ext cx="116544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000" dirty="0" smtClean="0"/>
                  <a:t>Firma en escritorio</a:t>
                </a:r>
                <a:endParaRPr lang="es-ES" sz="1000" dirty="0"/>
              </a:p>
            </p:txBody>
          </p:sp>
        </p:grpSp>
      </p:grpSp>
      <p:sp>
        <p:nvSpPr>
          <p:cNvPr id="36" name="Flecha a la derecha con bandas 35"/>
          <p:cNvSpPr/>
          <p:nvPr/>
        </p:nvSpPr>
        <p:spPr>
          <a:xfrm>
            <a:off x="6225473" y="4912635"/>
            <a:ext cx="1927738" cy="523968"/>
          </a:xfrm>
          <a:prstGeom prst="strip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 smtClean="0"/>
              <a:t>Publicaci</a:t>
            </a:r>
            <a:r>
              <a:rPr lang="es-ES" sz="1000" dirty="0" smtClean="0"/>
              <a:t>ón en TOUZ</a:t>
            </a:r>
            <a:endParaRPr lang="es-ES" sz="1000" dirty="0"/>
          </a:p>
        </p:txBody>
      </p:sp>
      <p:sp>
        <p:nvSpPr>
          <p:cNvPr id="37" name="Flecha a la derecha con bandas 36"/>
          <p:cNvSpPr/>
          <p:nvPr/>
        </p:nvSpPr>
        <p:spPr>
          <a:xfrm>
            <a:off x="6225473" y="5500010"/>
            <a:ext cx="1927738" cy="523968"/>
          </a:xfrm>
          <a:prstGeom prst="strip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 smtClean="0"/>
              <a:t>Salidas/Env</a:t>
            </a:r>
            <a:r>
              <a:rPr lang="es-ES" sz="1000" dirty="0" smtClean="0"/>
              <a:t>í</a:t>
            </a:r>
            <a:r>
              <a:rPr lang="es-ES" sz="1000" dirty="0" smtClean="0"/>
              <a:t>os/Notificaciones</a:t>
            </a:r>
            <a:endParaRPr lang="es-ES" sz="1000" dirty="0"/>
          </a:p>
        </p:txBody>
      </p:sp>
      <p:sp>
        <p:nvSpPr>
          <p:cNvPr id="38" name="Flecha a la derecha con bandas 37"/>
          <p:cNvSpPr/>
          <p:nvPr/>
        </p:nvSpPr>
        <p:spPr>
          <a:xfrm>
            <a:off x="6231935" y="6087385"/>
            <a:ext cx="1927738" cy="523968"/>
          </a:xfrm>
          <a:prstGeom prst="strip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 smtClean="0"/>
              <a:t>Tramitaci</a:t>
            </a:r>
            <a:r>
              <a:rPr lang="es-ES" sz="1000" dirty="0" smtClean="0"/>
              <a:t>ón manual</a:t>
            </a:r>
            <a:endParaRPr lang="es-ES" sz="1000" dirty="0"/>
          </a:p>
        </p:txBody>
      </p:sp>
      <p:grpSp>
        <p:nvGrpSpPr>
          <p:cNvPr id="92" name="Agrupar 91"/>
          <p:cNvGrpSpPr/>
          <p:nvPr/>
        </p:nvGrpSpPr>
        <p:grpSpPr>
          <a:xfrm>
            <a:off x="6720993" y="274638"/>
            <a:ext cx="2156315" cy="2848424"/>
            <a:chOff x="6720993" y="274638"/>
            <a:chExt cx="2156315" cy="2848424"/>
          </a:xfrm>
        </p:grpSpPr>
        <p:pic>
          <p:nvPicPr>
            <p:cNvPr id="56" name="Imagen 55"/>
            <p:cNvPicPr>
              <a:picLocks noChangeAspect="1"/>
            </p:cNvPicPr>
            <p:nvPr/>
          </p:nvPicPr>
          <p:blipFill>
            <a:blip r:embed="rId4">
              <a:alphaModFix amt="79000"/>
            </a:blip>
            <a:stretch>
              <a:fillRect/>
            </a:stretch>
          </p:blipFill>
          <p:spPr>
            <a:xfrm>
              <a:off x="8153211" y="296418"/>
              <a:ext cx="724097" cy="724097"/>
            </a:xfrm>
            <a:prstGeom prst="rect">
              <a:avLst/>
            </a:prstGeom>
          </p:spPr>
        </p:pic>
        <p:grpSp>
          <p:nvGrpSpPr>
            <p:cNvPr id="82" name="Agrupar 81"/>
            <p:cNvGrpSpPr/>
            <p:nvPr/>
          </p:nvGrpSpPr>
          <p:grpSpPr>
            <a:xfrm>
              <a:off x="6720993" y="274638"/>
              <a:ext cx="1984747" cy="2848424"/>
              <a:chOff x="6720993" y="274638"/>
              <a:chExt cx="1984747" cy="2848424"/>
            </a:xfrm>
          </p:grpSpPr>
          <p:pic>
            <p:nvPicPr>
              <p:cNvPr id="7" name="Imagen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20993" y="1059602"/>
                <a:ext cx="680037" cy="1005971"/>
              </a:xfrm>
              <a:prstGeom prst="rect">
                <a:avLst/>
              </a:prstGeom>
            </p:spPr>
          </p:pic>
          <p:pic>
            <p:nvPicPr>
              <p:cNvPr id="53" name="Imagen 52"/>
              <p:cNvPicPr>
                <a:picLocks noChangeAspect="1"/>
              </p:cNvPicPr>
              <p:nvPr/>
            </p:nvPicPr>
            <p:blipFill>
              <a:blip r:embed="rId3">
                <a:alphaModFix amt="50000"/>
              </a:blip>
              <a:stretch>
                <a:fillRect/>
              </a:stretch>
            </p:blipFill>
            <p:spPr>
              <a:xfrm>
                <a:off x="7658005" y="274638"/>
                <a:ext cx="1016000" cy="1016000"/>
              </a:xfrm>
              <a:prstGeom prst="rect">
                <a:avLst/>
              </a:prstGeom>
            </p:spPr>
          </p:pic>
          <p:pic>
            <p:nvPicPr>
              <p:cNvPr id="57" name="Imagen 5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26271" y="1165899"/>
                <a:ext cx="1079469" cy="1079469"/>
              </a:xfrm>
              <a:prstGeom prst="rect">
                <a:avLst/>
              </a:prstGeom>
            </p:spPr>
          </p:pic>
          <p:pic>
            <p:nvPicPr>
              <p:cNvPr id="58" name="Imagen 5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9800000">
                <a:off x="7645211" y="2081473"/>
                <a:ext cx="1041589" cy="1041589"/>
              </a:xfrm>
              <a:prstGeom prst="rect">
                <a:avLst/>
              </a:prstGeom>
            </p:spPr>
          </p:pic>
        </p:grpSp>
      </p:grpSp>
      <p:grpSp>
        <p:nvGrpSpPr>
          <p:cNvPr id="78" name="Agrupar 77"/>
          <p:cNvGrpSpPr/>
          <p:nvPr/>
        </p:nvGrpSpPr>
        <p:grpSpPr>
          <a:xfrm>
            <a:off x="3061708" y="803034"/>
            <a:ext cx="1020566" cy="975208"/>
            <a:chOff x="3039028" y="1007154"/>
            <a:chExt cx="1020566" cy="975208"/>
          </a:xfrm>
        </p:grpSpPr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57681" y="1007154"/>
              <a:ext cx="975208" cy="975208"/>
            </a:xfrm>
            <a:prstGeom prst="rect">
              <a:avLst/>
            </a:prstGeom>
          </p:spPr>
        </p:pic>
        <p:sp>
          <p:nvSpPr>
            <p:cNvPr id="59" name="Multiplicación 58"/>
            <p:cNvSpPr/>
            <p:nvPr/>
          </p:nvSpPr>
          <p:spPr>
            <a:xfrm>
              <a:off x="3039028" y="1063839"/>
              <a:ext cx="1020566" cy="831246"/>
            </a:xfrm>
            <a:prstGeom prst="mathMultiply">
              <a:avLst/>
            </a:prstGeom>
            <a:gradFill flip="none" rotWithShape="1">
              <a:gsLst>
                <a:gs pos="0">
                  <a:schemeClr val="accent2">
                    <a:tint val="100000"/>
                    <a:shade val="100000"/>
                    <a:satMod val="130000"/>
                    <a:alpha val="41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  <a:alpha val="41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86" name="Agrupar 85"/>
          <p:cNvGrpSpPr/>
          <p:nvPr/>
        </p:nvGrpSpPr>
        <p:grpSpPr>
          <a:xfrm>
            <a:off x="347964" y="697697"/>
            <a:ext cx="2868477" cy="1530663"/>
            <a:chOff x="347964" y="697697"/>
            <a:chExt cx="2868477" cy="1530663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056035" y="1337266"/>
              <a:ext cx="1160406" cy="848569"/>
            </a:xfrm>
            <a:prstGeom prst="rect">
              <a:avLst/>
            </a:prstGeom>
          </p:spPr>
        </p:pic>
        <p:grpSp>
          <p:nvGrpSpPr>
            <p:cNvPr id="79" name="Agrupar 78"/>
            <p:cNvGrpSpPr/>
            <p:nvPr/>
          </p:nvGrpSpPr>
          <p:grpSpPr>
            <a:xfrm>
              <a:off x="347964" y="697697"/>
              <a:ext cx="1441520" cy="1530663"/>
              <a:chOff x="347964" y="697697"/>
              <a:chExt cx="1441520" cy="1530663"/>
            </a:xfrm>
          </p:grpSpPr>
          <p:pic>
            <p:nvPicPr>
              <p:cNvPr id="14" name="Imagen 1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3239" y="697697"/>
                <a:ext cx="970971" cy="1295358"/>
              </a:xfrm>
              <a:prstGeom prst="rect">
                <a:avLst/>
              </a:prstGeom>
            </p:spPr>
          </p:pic>
          <p:sp>
            <p:nvSpPr>
              <p:cNvPr id="60" name="CuadroTexto 59"/>
              <p:cNvSpPr txBox="1"/>
              <p:nvPr/>
            </p:nvSpPr>
            <p:spPr>
              <a:xfrm>
                <a:off x="347964" y="1982139"/>
                <a:ext cx="144152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000" dirty="0" smtClean="0"/>
                  <a:t>DOCUMENTO ORIGINAL</a:t>
                </a:r>
                <a:endParaRPr lang="es-ES" sz="1000" dirty="0"/>
              </a:p>
            </p:txBody>
          </p:sp>
        </p:grpSp>
      </p:grpSp>
      <p:grpSp>
        <p:nvGrpSpPr>
          <p:cNvPr id="90" name="Agrupar 89"/>
          <p:cNvGrpSpPr/>
          <p:nvPr/>
        </p:nvGrpSpPr>
        <p:grpSpPr>
          <a:xfrm>
            <a:off x="1856321" y="2954130"/>
            <a:ext cx="1564240" cy="2084802"/>
            <a:chOff x="1856321" y="2954130"/>
            <a:chExt cx="1564240" cy="2084802"/>
          </a:xfrm>
        </p:grpSpPr>
        <p:cxnSp>
          <p:nvCxnSpPr>
            <p:cNvPr id="43" name="Conector recto de flecha 42"/>
            <p:cNvCxnSpPr>
              <a:stCxn id="4" idx="2"/>
              <a:endCxn id="12" idx="0"/>
            </p:cNvCxnSpPr>
            <p:nvPr/>
          </p:nvCxnSpPr>
          <p:spPr>
            <a:xfrm>
              <a:off x="2783906" y="2954130"/>
              <a:ext cx="1" cy="37422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Agrupar 82"/>
            <p:cNvGrpSpPr/>
            <p:nvPr/>
          </p:nvGrpSpPr>
          <p:grpSpPr>
            <a:xfrm>
              <a:off x="1856321" y="3229973"/>
              <a:ext cx="1564240" cy="1808959"/>
              <a:chOff x="1856321" y="3229973"/>
              <a:chExt cx="1564240" cy="1808959"/>
            </a:xfrm>
          </p:grpSpPr>
          <p:pic>
            <p:nvPicPr>
              <p:cNvPr id="12" name="Imagen 11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47252" y="3328357"/>
                <a:ext cx="1273309" cy="1627323"/>
              </a:xfrm>
              <a:prstGeom prst="rect">
                <a:avLst/>
              </a:prstGeom>
            </p:spPr>
          </p:pic>
          <p:sp>
            <p:nvSpPr>
              <p:cNvPr id="61" name="CuadroTexto 60"/>
              <p:cNvSpPr txBox="1"/>
              <p:nvPr/>
            </p:nvSpPr>
            <p:spPr>
              <a:xfrm rot="16200000">
                <a:off x="1074952" y="4011342"/>
                <a:ext cx="180895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000" dirty="0" smtClean="0"/>
                  <a:t>DOCUMENTO FIRMADO PADES</a:t>
                </a:r>
                <a:endParaRPr lang="es-ES" sz="1000" dirty="0"/>
              </a:p>
            </p:txBody>
          </p:sp>
        </p:grpSp>
      </p:grpSp>
      <p:grpSp>
        <p:nvGrpSpPr>
          <p:cNvPr id="91" name="Agrupar 90"/>
          <p:cNvGrpSpPr/>
          <p:nvPr/>
        </p:nvGrpSpPr>
        <p:grpSpPr>
          <a:xfrm>
            <a:off x="1634748" y="4855935"/>
            <a:ext cx="4158663" cy="1863516"/>
            <a:chOff x="1634748" y="4855935"/>
            <a:chExt cx="4158663" cy="1863516"/>
          </a:xfrm>
        </p:grpSpPr>
        <p:sp>
          <p:nvSpPr>
            <p:cNvPr id="11" name="Rectángulo 10"/>
            <p:cNvSpPr/>
            <p:nvPr/>
          </p:nvSpPr>
          <p:spPr>
            <a:xfrm>
              <a:off x="1634748" y="5312342"/>
              <a:ext cx="2298316" cy="90860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CUSTODIA</a:t>
              </a:r>
            </a:p>
            <a:p>
              <a:pPr algn="ctr"/>
              <a:r>
                <a:rPr lang="es-ES" dirty="0" smtClean="0"/>
                <a:t>Validaci</a:t>
              </a:r>
              <a:r>
                <a:rPr lang="es-ES" dirty="0" smtClean="0"/>
                <a:t>ó</a:t>
              </a:r>
              <a:r>
                <a:rPr lang="es-ES" dirty="0" smtClean="0"/>
                <a:t>n CSV</a:t>
              </a:r>
            </a:p>
            <a:p>
              <a:pPr algn="ctr"/>
              <a:r>
                <a:rPr lang="es-ES" dirty="0" smtClean="0"/>
                <a:t>Descarga Documentos</a:t>
              </a:r>
            </a:p>
          </p:txBody>
        </p:sp>
        <p:cxnSp>
          <p:nvCxnSpPr>
            <p:cNvPr id="44" name="Conector recto de flecha 43"/>
            <p:cNvCxnSpPr>
              <a:stCxn id="12" idx="2"/>
              <a:endCxn id="11" idx="0"/>
            </p:cNvCxnSpPr>
            <p:nvPr/>
          </p:nvCxnSpPr>
          <p:spPr>
            <a:xfrm flipH="1">
              <a:off x="2783906" y="4955680"/>
              <a:ext cx="1" cy="3566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de flecha 46"/>
            <p:cNvCxnSpPr>
              <a:stCxn id="11" idx="3"/>
            </p:cNvCxnSpPr>
            <p:nvPr/>
          </p:nvCxnSpPr>
          <p:spPr>
            <a:xfrm>
              <a:off x="3933064" y="5766643"/>
              <a:ext cx="61913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Agrupar 84"/>
            <p:cNvGrpSpPr/>
            <p:nvPr/>
          </p:nvGrpSpPr>
          <p:grpSpPr>
            <a:xfrm>
              <a:off x="4552201" y="4855935"/>
              <a:ext cx="1241210" cy="1863516"/>
              <a:chOff x="4552201" y="4855935"/>
              <a:chExt cx="1241210" cy="1863516"/>
            </a:xfrm>
          </p:grpSpPr>
          <p:pic>
            <p:nvPicPr>
              <p:cNvPr id="13" name="Imagen 12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52201" y="4855935"/>
                <a:ext cx="1231034" cy="1617295"/>
              </a:xfrm>
              <a:prstGeom prst="rect">
                <a:avLst/>
              </a:prstGeom>
            </p:spPr>
          </p:pic>
          <p:sp>
            <p:nvSpPr>
              <p:cNvPr id="64" name="CuadroTexto 63"/>
              <p:cNvSpPr txBox="1"/>
              <p:nvPr/>
            </p:nvSpPr>
            <p:spPr>
              <a:xfrm>
                <a:off x="4557175" y="6473230"/>
                <a:ext cx="123623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000" dirty="0" smtClean="0"/>
                  <a:t>INFORME DE FIRMA</a:t>
                </a:r>
                <a:endParaRPr lang="es-ES" sz="1000" dirty="0"/>
              </a:p>
            </p:txBody>
          </p:sp>
        </p:grpSp>
      </p:grpSp>
      <p:grpSp>
        <p:nvGrpSpPr>
          <p:cNvPr id="89" name="Agrupar 88"/>
          <p:cNvGrpSpPr/>
          <p:nvPr/>
        </p:nvGrpSpPr>
        <p:grpSpPr>
          <a:xfrm>
            <a:off x="215455" y="2687635"/>
            <a:ext cx="1549649" cy="1514795"/>
            <a:chOff x="215455" y="2687635"/>
            <a:chExt cx="1549649" cy="1514795"/>
          </a:xfrm>
        </p:grpSpPr>
        <p:cxnSp>
          <p:nvCxnSpPr>
            <p:cNvPr id="75" name="Conector angular 74"/>
            <p:cNvCxnSpPr>
              <a:stCxn id="4" idx="1"/>
              <a:endCxn id="71" idx="0"/>
            </p:cNvCxnSpPr>
            <p:nvPr/>
          </p:nvCxnSpPr>
          <p:spPr>
            <a:xfrm rot="10800000" flipV="1">
              <a:off x="767959" y="2687635"/>
              <a:ext cx="997145" cy="393052"/>
            </a:xfrm>
            <a:prstGeom prst="bent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Agrupar 83"/>
            <p:cNvGrpSpPr/>
            <p:nvPr/>
          </p:nvGrpSpPr>
          <p:grpSpPr>
            <a:xfrm>
              <a:off x="215455" y="3080687"/>
              <a:ext cx="1105005" cy="1121743"/>
              <a:chOff x="215455" y="3080687"/>
              <a:chExt cx="1105005" cy="1121743"/>
            </a:xfrm>
          </p:grpSpPr>
          <p:pic>
            <p:nvPicPr>
              <p:cNvPr id="71" name="Imagen 70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5455" y="3080687"/>
                <a:ext cx="1105005" cy="842892"/>
              </a:xfrm>
              <a:prstGeom prst="rect">
                <a:avLst/>
              </a:prstGeom>
            </p:spPr>
          </p:pic>
          <p:sp>
            <p:nvSpPr>
              <p:cNvPr id="76" name="CuadroTexto 75"/>
              <p:cNvSpPr txBox="1"/>
              <p:nvPr/>
            </p:nvSpPr>
            <p:spPr>
              <a:xfrm>
                <a:off x="306175" y="3956209"/>
                <a:ext cx="88291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000" dirty="0" smtClean="0"/>
                  <a:t>Firma CL@VE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4680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3918"/>
            <a:ext cx="8229600" cy="74598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Sistemas de firma en HER@LDO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4520" y="1111342"/>
            <a:ext cx="8229600" cy="5602067"/>
          </a:xfrm>
        </p:spPr>
        <p:txBody>
          <a:bodyPr>
            <a:noAutofit/>
          </a:bodyPr>
          <a:lstStyle/>
          <a:p>
            <a:r>
              <a:rPr lang="es-ES" sz="1400" dirty="0" smtClean="0"/>
              <a:t>Proceso:</a:t>
            </a:r>
          </a:p>
          <a:p>
            <a:endParaRPr lang="es-ES" sz="1400" dirty="0" smtClean="0"/>
          </a:p>
          <a:p>
            <a:pPr lvl="1"/>
            <a:r>
              <a:rPr lang="es-ES" sz="1200" b="1" dirty="0" smtClean="0"/>
              <a:t>Preparar la petición de firma</a:t>
            </a:r>
          </a:p>
          <a:p>
            <a:pPr lvl="2"/>
            <a:r>
              <a:rPr lang="es-ES" sz="1100" dirty="0" smtClean="0"/>
              <a:t>El tramitador rellena un formulario y adjunta los documentos</a:t>
            </a:r>
          </a:p>
          <a:p>
            <a:pPr lvl="2"/>
            <a:r>
              <a:rPr lang="es-ES" sz="1100" dirty="0" smtClean="0"/>
              <a:t>Puede hacerlo de manera interrumpida</a:t>
            </a:r>
          </a:p>
          <a:p>
            <a:pPr lvl="2"/>
            <a:endParaRPr lang="es-ES" sz="1100" dirty="0" smtClean="0"/>
          </a:p>
          <a:p>
            <a:pPr lvl="1"/>
            <a:r>
              <a:rPr lang="es-ES" sz="1200" b="1" dirty="0" smtClean="0"/>
              <a:t>Firma</a:t>
            </a:r>
          </a:p>
          <a:p>
            <a:pPr lvl="2"/>
            <a:r>
              <a:rPr lang="es-ES" sz="1100" dirty="0" smtClean="0"/>
              <a:t>Se invoca al procedimiento de firma</a:t>
            </a:r>
          </a:p>
          <a:p>
            <a:pPr lvl="3"/>
            <a:r>
              <a:rPr lang="es-ES" sz="1050" dirty="0" smtClean="0"/>
              <a:t>En caso de firma en servidor se solicita la </a:t>
            </a:r>
            <a:r>
              <a:rPr lang="es-ES" sz="1050" dirty="0" err="1" smtClean="0"/>
              <a:t>password</a:t>
            </a:r>
            <a:r>
              <a:rPr lang="es-ES" sz="1050" dirty="0" smtClean="0"/>
              <a:t> de acceso al certificado del tramitado</a:t>
            </a:r>
          </a:p>
          <a:p>
            <a:pPr lvl="3"/>
            <a:r>
              <a:rPr lang="es-ES" sz="1050" dirty="0" smtClean="0"/>
              <a:t>En el envío a Portafirmas se realiza el envío y se espera respuesta </a:t>
            </a:r>
          </a:p>
          <a:p>
            <a:pPr lvl="3"/>
            <a:r>
              <a:rPr lang="es-ES" sz="1050" dirty="0" smtClean="0"/>
              <a:t>En la firma con sello se hace la firma inmediatamente</a:t>
            </a:r>
          </a:p>
          <a:p>
            <a:pPr lvl="2"/>
            <a:r>
              <a:rPr lang="es-ES" sz="1100" dirty="0" smtClean="0"/>
              <a:t>Si todo va bien, la petición y lo documentos quedan en estado de “firmados”</a:t>
            </a:r>
          </a:p>
          <a:p>
            <a:pPr lvl="2"/>
            <a:r>
              <a:rPr lang="es-ES" sz="1100" dirty="0" smtClean="0"/>
              <a:t>Puede accederse y descargarse tanto los documentos originales como las firmas</a:t>
            </a:r>
          </a:p>
          <a:p>
            <a:pPr lvl="2"/>
            <a:endParaRPr lang="es-ES" sz="1100" dirty="0" smtClean="0"/>
          </a:p>
          <a:p>
            <a:pPr lvl="1"/>
            <a:r>
              <a:rPr lang="es-ES" sz="1200" b="1" dirty="0" smtClean="0"/>
              <a:t>Envío a “custodia de documentos firmados”</a:t>
            </a:r>
          </a:p>
          <a:p>
            <a:pPr lvl="2"/>
            <a:r>
              <a:rPr lang="es-ES" sz="1100" dirty="0" smtClean="0"/>
              <a:t>Es el repositorio de documentos de </a:t>
            </a:r>
            <a:r>
              <a:rPr lang="es-ES" sz="1100" dirty="0" err="1" smtClean="0"/>
              <a:t>unizar</a:t>
            </a:r>
            <a:r>
              <a:rPr lang="es-ES" sz="1100" dirty="0" smtClean="0"/>
              <a:t> verificables con CSV</a:t>
            </a:r>
          </a:p>
          <a:p>
            <a:pPr lvl="2"/>
            <a:r>
              <a:rPr lang="es-ES" sz="1100" dirty="0"/>
              <a:t>S</a:t>
            </a:r>
            <a:r>
              <a:rPr lang="es-ES" sz="1100" dirty="0" smtClean="0"/>
              <a:t>e asigna un CSV a cada documento</a:t>
            </a:r>
          </a:p>
          <a:p>
            <a:pPr lvl="2"/>
            <a:r>
              <a:rPr lang="es-ES" sz="1100" dirty="0" smtClean="0"/>
              <a:t>Se crea el informe de firma (copia autentica) que representa al documento firmado</a:t>
            </a:r>
          </a:p>
          <a:p>
            <a:pPr lvl="2"/>
            <a:r>
              <a:rPr lang="es-ES" sz="1100" dirty="0" smtClean="0"/>
              <a:t>Se les añaden los metadatos necesarios y convenientes para su gestión</a:t>
            </a:r>
          </a:p>
          <a:p>
            <a:pPr lvl="2"/>
            <a:r>
              <a:rPr lang="es-ES" sz="1100" dirty="0" smtClean="0"/>
              <a:t>Se envía a la base de datos de accesible desde </a:t>
            </a:r>
            <a:r>
              <a:rPr lang="es-ES" sz="1100" b="1" i="1" dirty="0" err="1" smtClean="0"/>
              <a:t>valide.unizar.es</a:t>
            </a:r>
            <a:r>
              <a:rPr lang="es-ES" sz="1100" dirty="0" smtClean="0"/>
              <a:t> (“gestor documental”)</a:t>
            </a:r>
          </a:p>
          <a:p>
            <a:pPr marL="914400" lvl="2" indent="0">
              <a:buNone/>
            </a:pPr>
            <a:endParaRPr lang="es-ES" sz="1100" dirty="0" smtClean="0"/>
          </a:p>
          <a:p>
            <a:pPr lvl="1"/>
            <a:r>
              <a:rPr lang="es-ES" sz="1200" b="1" dirty="0" smtClean="0"/>
              <a:t>Uso de los documentos firmados y “custodiados”</a:t>
            </a:r>
          </a:p>
          <a:p>
            <a:pPr lvl="2"/>
            <a:r>
              <a:rPr lang="es-ES" sz="1100" dirty="0" smtClean="0"/>
              <a:t>Uso manual: el l tramitador descarga los documento y hace “lo que desee”</a:t>
            </a:r>
          </a:p>
          <a:p>
            <a:pPr lvl="2"/>
            <a:r>
              <a:rPr lang="es-ES" sz="1100" dirty="0" smtClean="0"/>
              <a:t>Utilización en una “Salida por Registro”:</a:t>
            </a:r>
          </a:p>
          <a:p>
            <a:pPr lvl="3"/>
            <a:r>
              <a:rPr lang="es-ES" sz="1050" dirty="0" smtClean="0"/>
              <a:t>Ahora envío/notificación manual al destinatario</a:t>
            </a:r>
          </a:p>
          <a:p>
            <a:pPr lvl="3"/>
            <a:r>
              <a:rPr lang="es-ES" sz="1050" dirty="0" smtClean="0"/>
              <a:t>Próximamente conexión con el sistema de notificaciones</a:t>
            </a:r>
          </a:p>
          <a:p>
            <a:pPr lvl="2"/>
            <a:r>
              <a:rPr lang="es-ES" sz="1100" dirty="0" smtClean="0"/>
              <a:t>Envío a la publicación en Tablón Oficial</a:t>
            </a:r>
          </a:p>
          <a:p>
            <a:pPr marL="914400" lvl="2" indent="0">
              <a:buNone/>
            </a:pPr>
            <a:endParaRPr lang="es-ES" sz="1100" dirty="0" smtClean="0"/>
          </a:p>
        </p:txBody>
      </p:sp>
    </p:spTree>
    <p:extLst>
      <p:ext uri="{BB962C8B-B14F-4D97-AF65-F5344CB8AC3E}">
        <p14:creationId xmlns:p14="http://schemas.microsoft.com/office/powerpoint/2010/main" val="3697273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351541" y="353167"/>
            <a:ext cx="8305794" cy="4604111"/>
            <a:chOff x="351541" y="353167"/>
            <a:chExt cx="8305794" cy="4604111"/>
          </a:xfrm>
        </p:grpSpPr>
        <p:grpSp>
          <p:nvGrpSpPr>
            <p:cNvPr id="182" name="Agrupar 181"/>
            <p:cNvGrpSpPr/>
            <p:nvPr/>
          </p:nvGrpSpPr>
          <p:grpSpPr>
            <a:xfrm>
              <a:off x="351541" y="353167"/>
              <a:ext cx="8305794" cy="4604111"/>
              <a:chOff x="351541" y="353167"/>
              <a:chExt cx="8305794" cy="4604111"/>
            </a:xfrm>
          </p:grpSpPr>
          <p:sp>
            <p:nvSpPr>
              <p:cNvPr id="4" name="Rectángulo redondeado 3"/>
              <p:cNvSpPr/>
              <p:nvPr/>
            </p:nvSpPr>
            <p:spPr>
              <a:xfrm>
                <a:off x="351541" y="1916501"/>
                <a:ext cx="1270000" cy="437984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800" dirty="0" smtClean="0"/>
                  <a:t>Nueva</a:t>
                </a:r>
                <a:endParaRPr lang="es-ES" sz="800" dirty="0"/>
              </a:p>
            </p:txBody>
          </p:sp>
          <p:sp>
            <p:nvSpPr>
              <p:cNvPr id="5" name="Rectángulo redondeado 4"/>
              <p:cNvSpPr/>
              <p:nvPr/>
            </p:nvSpPr>
            <p:spPr>
              <a:xfrm>
                <a:off x="351541" y="2629546"/>
                <a:ext cx="1270000" cy="437984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800" dirty="0" smtClean="0"/>
                  <a:t>Listado</a:t>
                </a:r>
                <a:endParaRPr lang="es-ES" sz="800" dirty="0"/>
              </a:p>
            </p:txBody>
          </p:sp>
          <p:sp>
            <p:nvSpPr>
              <p:cNvPr id="6" name="Rectángulo redondeado 5"/>
              <p:cNvSpPr/>
              <p:nvPr/>
            </p:nvSpPr>
            <p:spPr>
              <a:xfrm>
                <a:off x="2338033" y="2029900"/>
                <a:ext cx="1270000" cy="941237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800" dirty="0" smtClean="0">
                    <a:ln>
                      <a:solidFill>
                        <a:schemeClr val="tx1"/>
                      </a:solidFill>
                    </a:ln>
                  </a:rPr>
                  <a:t>Detalles Salida </a:t>
                </a:r>
                <a:endParaRPr lang="es-ES" sz="800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" name="Rectángulo redondeado 6"/>
              <p:cNvSpPr/>
              <p:nvPr/>
            </p:nvSpPr>
            <p:spPr>
              <a:xfrm>
                <a:off x="3958046" y="2295796"/>
                <a:ext cx="1270000" cy="437984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800" dirty="0" smtClean="0"/>
                  <a:t>Registrar</a:t>
                </a:r>
                <a:endParaRPr lang="es-ES" sz="800" dirty="0"/>
              </a:p>
            </p:txBody>
          </p:sp>
          <p:sp>
            <p:nvSpPr>
              <p:cNvPr id="8" name="Rombo 7"/>
              <p:cNvSpPr/>
              <p:nvPr/>
            </p:nvSpPr>
            <p:spPr>
              <a:xfrm>
                <a:off x="5634760" y="2160406"/>
                <a:ext cx="1270000" cy="708764"/>
              </a:xfrm>
              <a:prstGeom prst="diamond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800" dirty="0" smtClean="0"/>
                  <a:t>SIR</a:t>
                </a:r>
              </a:p>
            </p:txBody>
          </p:sp>
          <p:sp>
            <p:nvSpPr>
              <p:cNvPr id="9" name="Rectángulo redondeado 8"/>
              <p:cNvSpPr/>
              <p:nvPr/>
            </p:nvSpPr>
            <p:spPr>
              <a:xfrm>
                <a:off x="5634760" y="1348115"/>
                <a:ext cx="1270000" cy="437984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800" dirty="0"/>
                  <a:t>A</a:t>
                </a:r>
                <a:r>
                  <a:rPr lang="es-ES" sz="800" dirty="0" smtClean="0"/>
                  <a:t>siento</a:t>
                </a:r>
                <a:endParaRPr lang="es-ES" sz="800" dirty="0"/>
              </a:p>
            </p:txBody>
          </p:sp>
          <p:sp>
            <p:nvSpPr>
              <p:cNvPr id="10" name="Rectángulo redondeado 9"/>
              <p:cNvSpPr/>
              <p:nvPr/>
            </p:nvSpPr>
            <p:spPr>
              <a:xfrm>
                <a:off x="5634760" y="649224"/>
                <a:ext cx="1270000" cy="437984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800" dirty="0" smtClean="0"/>
                  <a:t>Envío manual </a:t>
                </a:r>
                <a:endParaRPr lang="es-ES" sz="800" dirty="0"/>
              </a:p>
            </p:txBody>
          </p:sp>
          <p:sp>
            <p:nvSpPr>
              <p:cNvPr id="11" name="Rectángulo redondeado 10"/>
              <p:cNvSpPr/>
              <p:nvPr/>
            </p:nvSpPr>
            <p:spPr>
              <a:xfrm>
                <a:off x="5634760" y="3629037"/>
                <a:ext cx="1270000" cy="437984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800" dirty="0" smtClean="0"/>
                  <a:t>RG: Asiento</a:t>
                </a:r>
              </a:p>
            </p:txBody>
          </p:sp>
          <p:sp>
            <p:nvSpPr>
              <p:cNvPr id="12" name="Rectángulo redondeado 11"/>
              <p:cNvSpPr/>
              <p:nvPr/>
            </p:nvSpPr>
            <p:spPr>
              <a:xfrm>
                <a:off x="5634760" y="4316587"/>
                <a:ext cx="1270000" cy="437984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800" dirty="0" smtClean="0"/>
                  <a:t>RG: Envío SIR</a:t>
                </a:r>
              </a:p>
            </p:txBody>
          </p:sp>
          <p:cxnSp>
            <p:nvCxnSpPr>
              <p:cNvPr id="14" name="Conector angular 13"/>
              <p:cNvCxnSpPr>
                <a:stCxn id="11" idx="1"/>
                <a:endCxn id="6" idx="2"/>
              </p:cNvCxnSpPr>
              <p:nvPr/>
            </p:nvCxnSpPr>
            <p:spPr>
              <a:xfrm rot="10800000">
                <a:off x="2973034" y="2971137"/>
                <a:ext cx="2661727" cy="876892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Conector angular 16"/>
              <p:cNvCxnSpPr>
                <a:stCxn id="12" idx="1"/>
                <a:endCxn id="6" idx="2"/>
              </p:cNvCxnSpPr>
              <p:nvPr/>
            </p:nvCxnSpPr>
            <p:spPr>
              <a:xfrm rot="10800000">
                <a:off x="2973034" y="2971137"/>
                <a:ext cx="2661727" cy="1564442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6" name="Conector angular 25"/>
              <p:cNvCxnSpPr>
                <a:stCxn id="9" idx="1"/>
                <a:endCxn id="6" idx="0"/>
              </p:cNvCxnSpPr>
              <p:nvPr/>
            </p:nvCxnSpPr>
            <p:spPr>
              <a:xfrm rot="10800000" flipV="1">
                <a:off x="2973034" y="1567106"/>
                <a:ext cx="2661727" cy="462793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7" name="Conector angular 46"/>
              <p:cNvCxnSpPr>
                <a:stCxn id="4" idx="3"/>
                <a:endCxn id="6" idx="1"/>
              </p:cNvCxnSpPr>
              <p:nvPr/>
            </p:nvCxnSpPr>
            <p:spPr>
              <a:xfrm>
                <a:off x="1621541" y="2135493"/>
                <a:ext cx="716492" cy="365026"/>
              </a:xfrm>
              <a:prstGeom prst="bent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ector angular 49"/>
              <p:cNvCxnSpPr>
                <a:stCxn id="5" idx="3"/>
                <a:endCxn id="6" idx="1"/>
              </p:cNvCxnSpPr>
              <p:nvPr/>
            </p:nvCxnSpPr>
            <p:spPr>
              <a:xfrm flipV="1">
                <a:off x="1621541" y="2500519"/>
                <a:ext cx="716492" cy="348019"/>
              </a:xfrm>
              <a:prstGeom prst="bent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ector angular 66"/>
              <p:cNvCxnSpPr>
                <a:stCxn id="10" idx="1"/>
                <a:endCxn id="6" idx="0"/>
              </p:cNvCxnSpPr>
              <p:nvPr/>
            </p:nvCxnSpPr>
            <p:spPr>
              <a:xfrm rot="10800000" flipV="1">
                <a:off x="2973034" y="868216"/>
                <a:ext cx="2661727" cy="1161684"/>
              </a:xfrm>
              <a:prstGeom prst="bentConnector2">
                <a:avLst/>
              </a:prstGeom>
              <a:ln>
                <a:prstDash val="soli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6" name="Agrupar 165"/>
              <p:cNvGrpSpPr/>
              <p:nvPr/>
            </p:nvGrpSpPr>
            <p:grpSpPr>
              <a:xfrm>
                <a:off x="351541" y="972889"/>
                <a:ext cx="1492625" cy="506262"/>
                <a:chOff x="635041" y="3456349"/>
                <a:chExt cx="1492625" cy="506262"/>
              </a:xfrm>
            </p:grpSpPr>
            <p:grpSp>
              <p:nvGrpSpPr>
                <p:cNvPr id="96" name="Agrupar 95"/>
                <p:cNvGrpSpPr/>
                <p:nvPr/>
              </p:nvGrpSpPr>
              <p:grpSpPr>
                <a:xfrm>
                  <a:off x="635041" y="3456349"/>
                  <a:ext cx="1325913" cy="215444"/>
                  <a:chOff x="635041" y="3456349"/>
                  <a:chExt cx="1325913" cy="215444"/>
                </a:xfrm>
              </p:grpSpPr>
              <p:cxnSp>
                <p:nvCxnSpPr>
                  <p:cNvPr id="76" name="Conector recto de flecha 75"/>
                  <p:cNvCxnSpPr/>
                  <p:nvPr/>
                </p:nvCxnSpPr>
                <p:spPr>
                  <a:xfrm flipV="1">
                    <a:off x="635041" y="3572169"/>
                    <a:ext cx="504190" cy="1134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" name="CuadroTexto 77"/>
                  <p:cNvSpPr txBox="1"/>
                  <p:nvPr/>
                </p:nvSpPr>
                <p:spPr>
                  <a:xfrm>
                    <a:off x="1237679" y="3456349"/>
                    <a:ext cx="723275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" sz="800" dirty="0" smtClean="0"/>
                      <a:t>Flujo manual</a:t>
                    </a:r>
                    <a:endParaRPr lang="es-ES" sz="800" dirty="0"/>
                  </a:p>
                </p:txBody>
              </p:sp>
            </p:grpSp>
            <p:grpSp>
              <p:nvGrpSpPr>
                <p:cNvPr id="95" name="Agrupar 94"/>
                <p:cNvGrpSpPr/>
                <p:nvPr/>
              </p:nvGrpSpPr>
              <p:grpSpPr>
                <a:xfrm>
                  <a:off x="635041" y="3747167"/>
                  <a:ext cx="1492625" cy="215444"/>
                  <a:chOff x="635041" y="3747167"/>
                  <a:chExt cx="1492625" cy="215444"/>
                </a:xfrm>
              </p:grpSpPr>
              <p:cxnSp>
                <p:nvCxnSpPr>
                  <p:cNvPr id="77" name="Conector recto de flecha 76"/>
                  <p:cNvCxnSpPr/>
                  <p:nvPr/>
                </p:nvCxnSpPr>
                <p:spPr>
                  <a:xfrm flipV="1">
                    <a:off x="635041" y="3885667"/>
                    <a:ext cx="504188" cy="635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9" name="CuadroTexto 78"/>
                  <p:cNvSpPr txBox="1"/>
                  <p:nvPr/>
                </p:nvSpPr>
                <p:spPr>
                  <a:xfrm>
                    <a:off x="1237679" y="3747167"/>
                    <a:ext cx="889987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" sz="800" dirty="0" smtClean="0"/>
                      <a:t>Flujo automático</a:t>
                    </a:r>
                    <a:endParaRPr lang="es-ES" sz="800" dirty="0"/>
                  </a:p>
                </p:txBody>
              </p:sp>
            </p:grpSp>
          </p:grpSp>
          <p:grpSp>
            <p:nvGrpSpPr>
              <p:cNvPr id="167" name="Agrupar 166"/>
              <p:cNvGrpSpPr/>
              <p:nvPr/>
            </p:nvGrpSpPr>
            <p:grpSpPr>
              <a:xfrm>
                <a:off x="351541" y="3401927"/>
                <a:ext cx="1934358" cy="862155"/>
                <a:chOff x="635041" y="850427"/>
                <a:chExt cx="1934358" cy="862155"/>
              </a:xfrm>
            </p:grpSpPr>
            <p:grpSp>
              <p:nvGrpSpPr>
                <p:cNvPr id="86" name="Agrupar 85"/>
                <p:cNvGrpSpPr/>
                <p:nvPr/>
              </p:nvGrpSpPr>
              <p:grpSpPr>
                <a:xfrm>
                  <a:off x="635041" y="850427"/>
                  <a:ext cx="1934358" cy="239835"/>
                  <a:chOff x="635041" y="850427"/>
                  <a:chExt cx="1934358" cy="239835"/>
                </a:xfrm>
              </p:grpSpPr>
              <p:sp>
                <p:nvSpPr>
                  <p:cNvPr id="80" name="Rectángulo redondeado 79"/>
                  <p:cNvSpPr/>
                  <p:nvPr/>
                </p:nvSpPr>
                <p:spPr>
                  <a:xfrm>
                    <a:off x="635041" y="887590"/>
                    <a:ext cx="430885" cy="202672"/>
                  </a:xfrm>
                  <a:prstGeom prst="round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sz="800" dirty="0"/>
                  </a:p>
                </p:txBody>
              </p:sp>
              <p:sp>
                <p:nvSpPr>
                  <p:cNvPr id="81" name="CuadroTexto 80"/>
                  <p:cNvSpPr txBox="1"/>
                  <p:nvPr/>
                </p:nvSpPr>
                <p:spPr>
                  <a:xfrm>
                    <a:off x="1106589" y="850427"/>
                    <a:ext cx="1462810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" sz="800" dirty="0" smtClean="0"/>
                      <a:t>Operación Unidad Tramitación</a:t>
                    </a:r>
                    <a:endParaRPr lang="es-ES" sz="800" dirty="0"/>
                  </a:p>
                </p:txBody>
              </p:sp>
            </p:grpSp>
            <p:grpSp>
              <p:nvGrpSpPr>
                <p:cNvPr id="87" name="Agrupar 86"/>
                <p:cNvGrpSpPr/>
                <p:nvPr/>
              </p:nvGrpSpPr>
              <p:grpSpPr>
                <a:xfrm>
                  <a:off x="651361" y="1161587"/>
                  <a:ext cx="1594622" cy="239835"/>
                  <a:chOff x="651361" y="1161587"/>
                  <a:chExt cx="1594622" cy="239835"/>
                </a:xfrm>
              </p:grpSpPr>
              <p:sp>
                <p:nvSpPr>
                  <p:cNvPr id="82" name="Rectángulo redondeado 81"/>
                  <p:cNvSpPr/>
                  <p:nvPr/>
                </p:nvSpPr>
                <p:spPr>
                  <a:xfrm>
                    <a:off x="651361" y="1198750"/>
                    <a:ext cx="430885" cy="202672"/>
                  </a:xfrm>
                  <a:prstGeom prst="roundRect">
                    <a:avLst/>
                  </a:prstGeom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sz="800" dirty="0"/>
                  </a:p>
                </p:txBody>
              </p:sp>
              <p:sp>
                <p:nvSpPr>
                  <p:cNvPr id="83" name="CuadroTexto 82"/>
                  <p:cNvSpPr txBox="1"/>
                  <p:nvPr/>
                </p:nvSpPr>
                <p:spPr>
                  <a:xfrm>
                    <a:off x="1122909" y="1161587"/>
                    <a:ext cx="112307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" sz="800" dirty="0" smtClean="0"/>
                      <a:t>Operación Automática</a:t>
                    </a:r>
                    <a:endParaRPr lang="es-ES" sz="800" dirty="0"/>
                  </a:p>
                </p:txBody>
              </p:sp>
            </p:grpSp>
            <p:grpSp>
              <p:nvGrpSpPr>
                <p:cNvPr id="88" name="Agrupar 87"/>
                <p:cNvGrpSpPr/>
                <p:nvPr/>
              </p:nvGrpSpPr>
              <p:grpSpPr>
                <a:xfrm>
                  <a:off x="635041" y="1472747"/>
                  <a:ext cx="1810376" cy="239835"/>
                  <a:chOff x="667681" y="1472747"/>
                  <a:chExt cx="1810376" cy="239835"/>
                </a:xfrm>
              </p:grpSpPr>
              <p:sp>
                <p:nvSpPr>
                  <p:cNvPr id="84" name="Rectángulo redondeado 83"/>
                  <p:cNvSpPr/>
                  <p:nvPr/>
                </p:nvSpPr>
                <p:spPr>
                  <a:xfrm>
                    <a:off x="667681" y="1509910"/>
                    <a:ext cx="430885" cy="202672"/>
                  </a:xfrm>
                  <a:prstGeom prst="roundRect">
                    <a:avLst/>
                  </a:prstGeom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sz="800" dirty="0"/>
                  </a:p>
                </p:txBody>
              </p:sp>
              <p:sp>
                <p:nvSpPr>
                  <p:cNvPr id="85" name="CuadroTexto 84"/>
                  <p:cNvSpPr txBox="1"/>
                  <p:nvPr/>
                </p:nvSpPr>
                <p:spPr>
                  <a:xfrm>
                    <a:off x="1139229" y="1472747"/>
                    <a:ext cx="1338828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" sz="800" dirty="0" smtClean="0"/>
                      <a:t>Operación Registro General</a:t>
                    </a:r>
                    <a:endParaRPr lang="es-ES" sz="800" dirty="0"/>
                  </a:p>
                </p:txBody>
              </p:sp>
            </p:grpSp>
          </p:grpSp>
          <p:sp>
            <p:nvSpPr>
              <p:cNvPr id="100" name="CuadroTexto 99"/>
              <p:cNvSpPr txBox="1"/>
              <p:nvPr/>
            </p:nvSpPr>
            <p:spPr>
              <a:xfrm>
                <a:off x="2994082" y="4514011"/>
                <a:ext cx="149775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800" i="1" dirty="0"/>
                  <a:t>Cambio </a:t>
                </a:r>
                <a:r>
                  <a:rPr lang="es-ES" sz="800" i="1" dirty="0" smtClean="0"/>
                  <a:t>automático de estados</a:t>
                </a:r>
                <a:endParaRPr lang="es-ES" sz="800" i="1" dirty="0"/>
              </a:p>
            </p:txBody>
          </p:sp>
          <p:sp>
            <p:nvSpPr>
              <p:cNvPr id="101" name="CuadroTexto 100"/>
              <p:cNvSpPr txBox="1"/>
              <p:nvPr/>
            </p:nvSpPr>
            <p:spPr>
              <a:xfrm>
                <a:off x="2994082" y="3830569"/>
                <a:ext cx="148292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800" i="1" dirty="0" smtClean="0"/>
                  <a:t>Cambio de estado a registrado</a:t>
                </a:r>
                <a:endParaRPr lang="es-ES" sz="800" i="1" dirty="0"/>
              </a:p>
            </p:txBody>
          </p:sp>
          <p:sp>
            <p:nvSpPr>
              <p:cNvPr id="102" name="CuadroTexto 101"/>
              <p:cNvSpPr txBox="1"/>
              <p:nvPr/>
            </p:nvSpPr>
            <p:spPr>
              <a:xfrm>
                <a:off x="2994082" y="1551737"/>
                <a:ext cx="182449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700" i="1" dirty="0" smtClean="0"/>
                  <a:t>Cambio a registrado , justificante, n. registro</a:t>
                </a:r>
                <a:endParaRPr lang="es-ES" sz="700" i="1" dirty="0"/>
              </a:p>
            </p:txBody>
          </p:sp>
          <p:sp>
            <p:nvSpPr>
              <p:cNvPr id="104" name="CuadroTexto 103"/>
              <p:cNvSpPr txBox="1"/>
              <p:nvPr/>
            </p:nvSpPr>
            <p:spPr>
              <a:xfrm>
                <a:off x="6307237" y="2839750"/>
                <a:ext cx="26161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800" dirty="0" smtClean="0"/>
                  <a:t>Si</a:t>
                </a:r>
                <a:endParaRPr lang="es-ES" sz="800" dirty="0"/>
              </a:p>
            </p:txBody>
          </p:sp>
          <p:sp>
            <p:nvSpPr>
              <p:cNvPr id="105" name="CuadroTexto 104"/>
              <p:cNvSpPr txBox="1"/>
              <p:nvPr/>
            </p:nvSpPr>
            <p:spPr>
              <a:xfrm>
                <a:off x="6293545" y="1892935"/>
                <a:ext cx="30499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800" dirty="0" smtClean="0"/>
                  <a:t>No</a:t>
                </a:r>
                <a:endParaRPr lang="es-ES" sz="800" dirty="0"/>
              </a:p>
            </p:txBody>
          </p:sp>
          <p:cxnSp>
            <p:nvCxnSpPr>
              <p:cNvPr id="108" name="Conector recto de flecha 107"/>
              <p:cNvCxnSpPr>
                <a:stCxn id="9" idx="0"/>
                <a:endCxn id="10" idx="2"/>
              </p:cNvCxnSpPr>
              <p:nvPr/>
            </p:nvCxnSpPr>
            <p:spPr>
              <a:xfrm flipV="1">
                <a:off x="6269760" y="1087208"/>
                <a:ext cx="0" cy="26090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onector recto de flecha 108"/>
              <p:cNvCxnSpPr>
                <a:stCxn id="8" idx="0"/>
                <a:endCxn id="9" idx="2"/>
              </p:cNvCxnSpPr>
              <p:nvPr/>
            </p:nvCxnSpPr>
            <p:spPr>
              <a:xfrm flipV="1">
                <a:off x="6269760" y="1786099"/>
                <a:ext cx="0" cy="37430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2" name="Conector recto de flecha 111"/>
              <p:cNvCxnSpPr>
                <a:stCxn id="8" idx="2"/>
                <a:endCxn id="11" idx="0"/>
              </p:cNvCxnSpPr>
              <p:nvPr/>
            </p:nvCxnSpPr>
            <p:spPr>
              <a:xfrm>
                <a:off x="6269760" y="2869170"/>
                <a:ext cx="0" cy="75986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Conector recto de flecha 114"/>
              <p:cNvCxnSpPr>
                <a:stCxn id="11" idx="2"/>
                <a:endCxn id="12" idx="0"/>
              </p:cNvCxnSpPr>
              <p:nvPr/>
            </p:nvCxnSpPr>
            <p:spPr>
              <a:xfrm>
                <a:off x="6269760" y="4067021"/>
                <a:ext cx="0" cy="2495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Conector recto de flecha 118"/>
              <p:cNvCxnSpPr>
                <a:stCxn id="6" idx="3"/>
                <a:endCxn id="7" idx="1"/>
              </p:cNvCxnSpPr>
              <p:nvPr/>
            </p:nvCxnSpPr>
            <p:spPr>
              <a:xfrm>
                <a:off x="3608033" y="2500519"/>
                <a:ext cx="350013" cy="1426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ector recto de flecha 120"/>
              <p:cNvCxnSpPr>
                <a:stCxn id="7" idx="3"/>
                <a:endCxn id="8" idx="1"/>
              </p:cNvCxnSpPr>
              <p:nvPr/>
            </p:nvCxnSpPr>
            <p:spPr>
              <a:xfrm>
                <a:off x="5228046" y="2514788"/>
                <a:ext cx="40671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Conector angular 157"/>
              <p:cNvCxnSpPr>
                <a:stCxn id="8" idx="2"/>
                <a:endCxn id="6" idx="2"/>
              </p:cNvCxnSpPr>
              <p:nvPr/>
            </p:nvCxnSpPr>
            <p:spPr>
              <a:xfrm rot="5400000">
                <a:off x="4570414" y="1271790"/>
                <a:ext cx="101967" cy="3296727"/>
              </a:xfrm>
              <a:prstGeom prst="bentConnector3">
                <a:avLst>
                  <a:gd name="adj1" fmla="val 324190"/>
                </a:avLst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2" name="CuadroTexto 161"/>
              <p:cNvSpPr txBox="1"/>
              <p:nvPr/>
            </p:nvSpPr>
            <p:spPr>
              <a:xfrm>
                <a:off x="2994082" y="3189169"/>
                <a:ext cx="147074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800" i="1" dirty="0" smtClean="0"/>
                  <a:t>Cambio de estado a pendiente</a:t>
                </a:r>
                <a:endParaRPr lang="es-ES" sz="800" i="1" dirty="0"/>
              </a:p>
            </p:txBody>
          </p:sp>
          <p:sp>
            <p:nvSpPr>
              <p:cNvPr id="163" name="CuadroTexto 162"/>
              <p:cNvSpPr txBox="1"/>
              <p:nvPr/>
            </p:nvSpPr>
            <p:spPr>
              <a:xfrm>
                <a:off x="2994082" y="849509"/>
                <a:ext cx="1447005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800" i="1" dirty="0" smtClean="0"/>
                  <a:t>Cambios manuales del estado</a:t>
                </a:r>
                <a:endParaRPr lang="es-ES" sz="800" i="1" dirty="0"/>
              </a:p>
            </p:txBody>
          </p:sp>
          <p:pic>
            <p:nvPicPr>
              <p:cNvPr id="175" name="Imagen 17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641335" y="353167"/>
                <a:ext cx="1016000" cy="1016000"/>
              </a:xfrm>
              <a:prstGeom prst="rect">
                <a:avLst/>
              </a:prstGeom>
            </p:spPr>
          </p:pic>
          <p:cxnSp>
            <p:nvCxnSpPr>
              <p:cNvPr id="177" name="Conector recto de flecha 176"/>
              <p:cNvCxnSpPr>
                <a:stCxn id="10" idx="3"/>
                <a:endCxn id="175" idx="1"/>
              </p:cNvCxnSpPr>
              <p:nvPr/>
            </p:nvCxnSpPr>
            <p:spPr>
              <a:xfrm flipV="1">
                <a:off x="6904760" y="861167"/>
                <a:ext cx="736575" cy="704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8" name="Imagen 17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41335" y="4122347"/>
                <a:ext cx="1016000" cy="834931"/>
              </a:xfrm>
              <a:prstGeom prst="rect">
                <a:avLst/>
              </a:prstGeom>
            </p:spPr>
          </p:pic>
          <p:cxnSp>
            <p:nvCxnSpPr>
              <p:cNvPr id="179" name="Conector recto de flecha 178"/>
              <p:cNvCxnSpPr>
                <a:stCxn id="12" idx="3"/>
                <a:endCxn id="178" idx="1"/>
              </p:cNvCxnSpPr>
              <p:nvPr/>
            </p:nvCxnSpPr>
            <p:spPr>
              <a:xfrm>
                <a:off x="6904760" y="4535579"/>
                <a:ext cx="736575" cy="423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187" name="Conector angular 186"/>
            <p:cNvCxnSpPr>
              <a:stCxn id="9" idx="3"/>
              <a:endCxn id="183" idx="0"/>
            </p:cNvCxnSpPr>
            <p:nvPr/>
          </p:nvCxnSpPr>
          <p:spPr>
            <a:xfrm>
              <a:off x="6904760" y="1567107"/>
              <a:ext cx="1215095" cy="532316"/>
            </a:xfrm>
            <a:prstGeom prst="bent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8" name="Conector angular 187"/>
            <p:cNvCxnSpPr>
              <a:stCxn id="11" idx="3"/>
              <a:endCxn id="191" idx="2"/>
            </p:cNvCxnSpPr>
            <p:nvPr/>
          </p:nvCxnSpPr>
          <p:spPr>
            <a:xfrm flipV="1">
              <a:off x="6904760" y="3188566"/>
              <a:ext cx="1215096" cy="659463"/>
            </a:xfrm>
            <a:prstGeom prst="bent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3" name="Agrupar 192"/>
            <p:cNvGrpSpPr>
              <a:grpSpLocks noChangeAspect="1"/>
            </p:cNvGrpSpPr>
            <p:nvPr/>
          </p:nvGrpSpPr>
          <p:grpSpPr>
            <a:xfrm>
              <a:off x="7675355" y="2099423"/>
              <a:ext cx="889000" cy="1089143"/>
              <a:chOff x="7641335" y="2099423"/>
              <a:chExt cx="1016000" cy="1244735"/>
            </a:xfrm>
          </p:grpSpPr>
          <p:pic>
            <p:nvPicPr>
              <p:cNvPr id="183" name="Imagen 18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41335" y="2099423"/>
                <a:ext cx="1016000" cy="984738"/>
              </a:xfrm>
              <a:prstGeom prst="rect">
                <a:avLst/>
              </a:prstGeom>
            </p:spPr>
          </p:pic>
          <p:sp>
            <p:nvSpPr>
              <p:cNvPr id="191" name="CuadroTexto 190"/>
              <p:cNvSpPr txBox="1"/>
              <p:nvPr/>
            </p:nvSpPr>
            <p:spPr>
              <a:xfrm>
                <a:off x="7763402" y="3005604"/>
                <a:ext cx="7718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600" dirty="0" smtClean="0"/>
                  <a:t>GEISER</a:t>
                </a:r>
                <a:endParaRPr lang="es-ES" sz="1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4251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27340</TotalTime>
  <Words>623</Words>
  <Application>Microsoft Macintosh PowerPoint</Application>
  <PresentationFormat>Presentación en pantalla (4:3)</PresentationFormat>
  <Paragraphs>176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Esquema Salidas Heraldo-Geiser</vt:lpstr>
      <vt:lpstr>Sistemas de firma en HER@LDO</vt:lpstr>
      <vt:lpstr>HER@LDO-Firma </vt:lpstr>
      <vt:lpstr>Sistemas de firma en HER@LDO</vt:lpstr>
      <vt:lpstr>Presentación de PowerPoint</vt:lpstr>
    </vt:vector>
  </TitlesOfParts>
  <Company>Universidad de Zaragoza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Pascual Perez Sanchez</dc:creator>
  <cp:lastModifiedBy>Pascual Perez Sanchez</cp:lastModifiedBy>
  <cp:revision>59</cp:revision>
  <dcterms:created xsi:type="dcterms:W3CDTF">2016-03-04T09:33:12Z</dcterms:created>
  <dcterms:modified xsi:type="dcterms:W3CDTF">2016-10-27T06:10:52Z</dcterms:modified>
</cp:coreProperties>
</file>